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8" r:id="rId2"/>
    <p:sldId id="286" r:id="rId3"/>
    <p:sldId id="285" r:id="rId4"/>
    <p:sldId id="282" r:id="rId5"/>
    <p:sldId id="283" r:id="rId6"/>
    <p:sldId id="284" r:id="rId7"/>
    <p:sldId id="294" r:id="rId8"/>
    <p:sldId id="295" r:id="rId9"/>
    <p:sldId id="296" r:id="rId10"/>
    <p:sldId id="297" r:id="rId11"/>
    <p:sldId id="298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03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D5D73-A1B9-4F80-B710-A605BD746FC8}" type="datetimeFigureOut">
              <a:rPr lang="sv-SE" smtClean="0"/>
              <a:t>2017-07-24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48C66-8B25-4F62-A641-0F4880CD45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454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li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784" y="5322789"/>
            <a:ext cx="2024082" cy="67469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434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 final page -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783" y="5322789"/>
            <a:ext cx="2024082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3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 final page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783" y="5322789"/>
            <a:ext cx="2024082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717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page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88104" y="182880"/>
            <a:ext cx="8773015" cy="543037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r>
              <a:rPr lang="sv-SE" dirty="0" smtClean="0"/>
              <a:t>.</a:t>
            </a:r>
            <a:endParaRPr lang="en-US" dirty="0"/>
          </a:p>
        </p:txBody>
      </p:sp>
      <p:pic>
        <p:nvPicPr>
          <p:cNvPr id="14" name="Bildobjekt 13" descr="umu-logo-E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50" y="5873750"/>
            <a:ext cx="2052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326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00968"/>
            <a:ext cx="8569325" cy="54247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2017-07-24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819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15648"/>
            <a:ext cx="8569325" cy="5410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2017-07-24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418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286286"/>
            <a:ext cx="8569325" cy="54320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2017-07-24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307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00968"/>
            <a:ext cx="8569325" cy="54394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2017-07-24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574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00968"/>
            <a:ext cx="8569325" cy="54394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2017-07-24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643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-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15648"/>
            <a:ext cx="8569325" cy="54173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2017-07-24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038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5219" y="1827823"/>
            <a:ext cx="6653560" cy="3883202"/>
          </a:xfrm>
        </p:spPr>
        <p:txBody>
          <a:bodyPr/>
          <a:lstStyle>
            <a:lvl1pPr>
              <a:defRPr baseline="0"/>
            </a:lvl1pPr>
            <a:lvl4pPr>
              <a:defRPr/>
            </a:lvl4pPr>
          </a:lstStyle>
          <a:p>
            <a:pPr lvl="0"/>
            <a:r>
              <a:rPr lang="sv-SE" dirty="0" err="1" smtClean="0"/>
              <a:t>Type</a:t>
            </a:r>
            <a:r>
              <a:rPr lang="sv-SE" dirty="0" smtClean="0"/>
              <a:t> </a:t>
            </a:r>
            <a:r>
              <a:rPr lang="sv-SE" dirty="0" err="1" smtClean="0"/>
              <a:t>your</a:t>
            </a:r>
            <a:r>
              <a:rPr lang="sv-SE" dirty="0" smtClean="0"/>
              <a:t> text </a:t>
            </a:r>
            <a:r>
              <a:rPr lang="sv-SE" dirty="0" err="1" smtClean="0"/>
              <a:t>here</a:t>
            </a:r>
            <a:endParaRPr lang="sv-SE" dirty="0" smtClean="0"/>
          </a:p>
          <a:p>
            <a:pPr lvl="1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endParaRPr lang="sv-SE" dirty="0" smtClean="0"/>
          </a:p>
          <a:p>
            <a:pPr lvl="2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endParaRPr lang="sv-SE" dirty="0" smtClean="0"/>
          </a:p>
          <a:p>
            <a:pPr lvl="3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four</a:t>
            </a:r>
            <a:endParaRPr lang="sv-SE" dirty="0" smtClean="0"/>
          </a:p>
          <a:p>
            <a:pPr lvl="4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five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2017-07-24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ruta 6"/>
          <p:cNvSpPr txBox="1"/>
          <p:nvPr userDrawn="1"/>
        </p:nvSpPr>
        <p:spPr>
          <a:xfrm>
            <a:off x="-525538" y="7737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45221" y="465210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0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45220" y="1820482"/>
            <a:ext cx="3148689" cy="3905223"/>
          </a:xfrm>
        </p:spPr>
        <p:txBody>
          <a:bodyPr/>
          <a:lstStyle/>
          <a:p>
            <a:pPr lvl="0"/>
            <a:r>
              <a:rPr lang="sv-SE" dirty="0" err="1" smtClean="0"/>
              <a:t>Type</a:t>
            </a:r>
            <a:r>
              <a:rPr lang="sv-SE" dirty="0" smtClean="0"/>
              <a:t> </a:t>
            </a:r>
            <a:r>
              <a:rPr lang="sv-SE" dirty="0" err="1" smtClean="0"/>
              <a:t>your</a:t>
            </a:r>
            <a:r>
              <a:rPr lang="sv-SE" dirty="0" smtClean="0"/>
              <a:t> text </a:t>
            </a:r>
            <a:r>
              <a:rPr lang="sv-SE" dirty="0" err="1" smtClean="0"/>
              <a:t>here</a:t>
            </a:r>
            <a:endParaRPr lang="sv-SE" dirty="0" smtClean="0"/>
          </a:p>
          <a:p>
            <a:pPr lvl="1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endParaRPr lang="sv-SE" dirty="0" smtClean="0"/>
          </a:p>
          <a:p>
            <a:pPr lvl="2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endParaRPr lang="sv-SE" dirty="0" smtClean="0"/>
          </a:p>
          <a:p>
            <a:pPr lvl="3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four</a:t>
            </a:r>
            <a:endParaRPr lang="sv-SE" dirty="0" smtClean="0"/>
          </a:p>
          <a:p>
            <a:pPr lvl="4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five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2017-07-24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44865" y="1820482"/>
            <a:ext cx="3147720" cy="3905223"/>
          </a:xfrm>
        </p:spPr>
        <p:txBody>
          <a:bodyPr/>
          <a:lstStyle/>
          <a:p>
            <a:pPr lvl="0"/>
            <a:r>
              <a:rPr lang="sv-SE" dirty="0" err="1" smtClean="0"/>
              <a:t>Type</a:t>
            </a:r>
            <a:r>
              <a:rPr lang="sv-SE" dirty="0" smtClean="0"/>
              <a:t> </a:t>
            </a:r>
            <a:r>
              <a:rPr lang="sv-SE" dirty="0" err="1" smtClean="0"/>
              <a:t>your</a:t>
            </a:r>
            <a:r>
              <a:rPr lang="sv-SE" dirty="0" smtClean="0"/>
              <a:t> text </a:t>
            </a:r>
            <a:r>
              <a:rPr lang="sv-SE" dirty="0" err="1" smtClean="0"/>
              <a:t>here</a:t>
            </a:r>
            <a:endParaRPr lang="sv-SE" dirty="0" smtClean="0"/>
          </a:p>
          <a:p>
            <a:pPr lvl="1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endParaRPr lang="sv-SE" dirty="0" smtClean="0"/>
          </a:p>
          <a:p>
            <a:pPr lvl="2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endParaRPr lang="sv-SE" dirty="0" smtClean="0"/>
          </a:p>
          <a:p>
            <a:pPr lvl="3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four</a:t>
            </a:r>
            <a:endParaRPr lang="sv-SE" dirty="0" smtClean="0"/>
          </a:p>
          <a:p>
            <a:pPr lvl="4"/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five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45221" y="465210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2017-07-24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45221" y="465210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8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2017-07-24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96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2017-07-24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26721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 final pag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784" y="5322789"/>
            <a:ext cx="2024082" cy="67469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678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7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 final page -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784" y="5322789"/>
            <a:ext cx="2024082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406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 final pag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783" y="5322789"/>
            <a:ext cx="2024082" cy="67469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headline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Click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add</a:t>
            </a:r>
            <a:r>
              <a:rPr lang="sv-SE" dirty="0" smtClean="0"/>
              <a:t> a </a:t>
            </a:r>
            <a:r>
              <a:rPr lang="sv-SE" dirty="0" err="1" smtClean="0"/>
              <a:t>sub</a:t>
            </a:r>
            <a:r>
              <a:rPr lang="sv-SE" dirty="0" smtClean="0"/>
              <a:t> </a:t>
            </a:r>
            <a:r>
              <a:rPr lang="sv-SE" dirty="0" err="1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048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5220" y="465210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2122" y="1827821"/>
            <a:ext cx="6653560" cy="38832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43" y="6531430"/>
            <a:ext cx="1080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7A3B3DD-11D3-46FE-8693-ABC62839DACF}" type="datetimeFigureOut">
              <a:rPr lang="sv-SE" smtClean="0"/>
              <a:pPr/>
              <a:t>2017-07-24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3825" y="6531430"/>
            <a:ext cx="3816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632" y="6531430"/>
            <a:ext cx="1080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605903" y="5918592"/>
            <a:ext cx="1925999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6" r:id="rId4"/>
    <p:sldLayoutId id="2147483667" r:id="rId5"/>
    <p:sldLayoutId id="2147483684" r:id="rId6"/>
    <p:sldLayoutId id="2147483687" r:id="rId7"/>
    <p:sldLayoutId id="2147483674" r:id="rId8"/>
    <p:sldLayoutId id="2147483675" r:id="rId9"/>
    <p:sldLayoutId id="2147483677" r:id="rId10"/>
    <p:sldLayoutId id="2147483676" r:id="rId11"/>
    <p:sldLayoutId id="2147483678" r:id="rId12"/>
    <p:sldLayoutId id="2147483686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80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Courier New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1234" userDrawn="1">
          <p15:clr>
            <a:srgbClr val="F26B43"/>
          </p15:clr>
        </p15:guide>
        <p15:guide id="3" pos="4526" userDrawn="1">
          <p15:clr>
            <a:srgbClr val="F26B43"/>
          </p15:clr>
        </p15:guide>
        <p15:guide id="4" orient="horz" pos="3475" userDrawn="1">
          <p15:clr>
            <a:srgbClr val="F26B43"/>
          </p15:clr>
        </p15:guide>
        <p15:guide id="5" pos="181" userDrawn="1">
          <p15:clr>
            <a:srgbClr val="F26B43"/>
          </p15:clr>
        </p15:guide>
        <p15:guide id="6" pos="4378" userDrawn="1">
          <p15:clr>
            <a:srgbClr val="F26B43"/>
          </p15:clr>
        </p15:guide>
        <p15:guide id="7" pos="1379" userDrawn="1">
          <p15:clr>
            <a:srgbClr val="F26B43"/>
          </p15:clr>
        </p15:guide>
        <p15:guide id="8" pos="5579" userDrawn="1">
          <p15:clr>
            <a:srgbClr val="F26B43"/>
          </p15:clr>
        </p15:guide>
        <p15:guide id="9" orient="horz" pos="935" userDrawn="1">
          <p15:clr>
            <a:srgbClr val="F26B43"/>
          </p15:clr>
        </p15:guide>
        <p15:guide id="10" orient="horz" pos="2069" userDrawn="1">
          <p15:clr>
            <a:srgbClr val="F26B43"/>
          </p15:clr>
        </p15:guide>
        <p15:guide id="11" orient="horz" pos="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868217" y="1133342"/>
            <a:ext cx="7644717" cy="1471314"/>
          </a:xfrm>
        </p:spPr>
        <p:txBody>
          <a:bodyPr>
            <a:noAutofit/>
          </a:bodyPr>
          <a:lstStyle/>
          <a:p>
            <a:r>
              <a:rPr lang="en-US" sz="2400" dirty="0"/>
              <a:t>Learning through on-going evaluation of EIP-</a:t>
            </a:r>
            <a:r>
              <a:rPr lang="en-US" sz="2400" dirty="0" err="1"/>
              <a:t>Agri</a:t>
            </a:r>
            <a:r>
              <a:rPr lang="en-US" sz="2400" dirty="0"/>
              <a:t> in Sweden </a:t>
            </a:r>
          </a:p>
        </p:txBody>
      </p:sp>
      <p:sp>
        <p:nvSpPr>
          <p:cNvPr id="7" name="Underrubrik 6"/>
          <p:cNvSpPr>
            <a:spLocks noGrp="1"/>
          </p:cNvSpPr>
          <p:nvPr>
            <p:ph type="subTitle" idx="1"/>
          </p:nvPr>
        </p:nvSpPr>
        <p:spPr>
          <a:xfrm>
            <a:off x="1293091" y="3760630"/>
            <a:ext cx="6594763" cy="101743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by</a:t>
            </a:r>
            <a:endParaRPr lang="en-US" dirty="0"/>
          </a:p>
          <a:p>
            <a:r>
              <a:rPr lang="en-US" dirty="0"/>
              <a:t>Katarina Eckerberg and Therese </a:t>
            </a:r>
            <a:r>
              <a:rPr lang="en-US" dirty="0" err="1"/>
              <a:t>Bjärstig</a:t>
            </a:r>
            <a:r>
              <a:rPr lang="en-US" dirty="0"/>
              <a:t>, </a:t>
            </a:r>
            <a:r>
              <a:rPr lang="en-US" dirty="0" err="1"/>
              <a:t>Dept</a:t>
            </a:r>
            <a:r>
              <a:rPr lang="en-US" dirty="0"/>
              <a:t> of Political Science, Umeå University, </a:t>
            </a:r>
            <a:endParaRPr lang="en-US" dirty="0" smtClean="0"/>
          </a:p>
          <a:p>
            <a:r>
              <a:rPr lang="en-US" dirty="0" smtClean="0"/>
              <a:t>SWEDEN</a:t>
            </a:r>
            <a:endParaRPr lang="en-US" dirty="0"/>
          </a:p>
          <a:p>
            <a:endParaRPr lang="sv-SE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398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025236" y="1348510"/>
            <a:ext cx="6873543" cy="436251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We would like to initiate some comparative research across countries: </a:t>
            </a:r>
            <a:r>
              <a:rPr lang="en-US" dirty="0"/>
              <a:t>rules for funding and the administrative set-up for EIP-</a:t>
            </a:r>
            <a:r>
              <a:rPr lang="en-US" dirty="0" err="1"/>
              <a:t>Agri</a:t>
            </a:r>
            <a:r>
              <a:rPr lang="en-US" dirty="0"/>
              <a:t> </a:t>
            </a:r>
            <a:r>
              <a:rPr lang="en-US" dirty="0" smtClean="0"/>
              <a:t>vary </a:t>
            </a:r>
            <a:r>
              <a:rPr lang="en-US" dirty="0"/>
              <a:t>across Europe, which could bring further insights into critical factors for </a:t>
            </a:r>
            <a:r>
              <a:rPr lang="en-US" dirty="0" smtClean="0"/>
              <a:t>implementation success</a:t>
            </a:r>
          </a:p>
          <a:p>
            <a:r>
              <a:rPr lang="en-US" dirty="0" smtClean="0"/>
              <a:t>There is some </a:t>
            </a:r>
            <a:r>
              <a:rPr lang="en-US" dirty="0"/>
              <a:t>variation in the level of funding across Europe and whether joint funding is required, which could be </a:t>
            </a:r>
            <a:r>
              <a:rPr lang="en-US" dirty="0" smtClean="0"/>
              <a:t>examined </a:t>
            </a:r>
            <a:r>
              <a:rPr lang="en-US" dirty="0"/>
              <a:t>as to how this affects the nature, content and sustainability of the innovation</a:t>
            </a:r>
          </a:p>
          <a:p>
            <a:r>
              <a:rPr lang="en-US" dirty="0" smtClean="0"/>
              <a:t>How </a:t>
            </a:r>
            <a:r>
              <a:rPr lang="en-US" dirty="0"/>
              <a:t>EIP-</a:t>
            </a:r>
            <a:r>
              <a:rPr lang="en-US" dirty="0" err="1"/>
              <a:t>Agri</a:t>
            </a:r>
            <a:r>
              <a:rPr lang="en-US" dirty="0"/>
              <a:t> is set up and functioning and the </a:t>
            </a:r>
            <a:r>
              <a:rPr lang="en-US" dirty="0" smtClean="0"/>
              <a:t>nature </a:t>
            </a:r>
            <a:r>
              <a:rPr lang="en-US" dirty="0"/>
              <a:t>of monitoring and evaluation systems in the various country contexts, which could result in </a:t>
            </a:r>
            <a:r>
              <a:rPr lang="en-US" dirty="0" smtClean="0"/>
              <a:t>further </a:t>
            </a:r>
            <a:r>
              <a:rPr lang="en-US" dirty="0"/>
              <a:t>in-depth research on the challenges of monitoring and evaluating innovation </a:t>
            </a:r>
            <a:r>
              <a:rPr lang="en-US" dirty="0" err="1"/>
              <a:t>programmes</a:t>
            </a:r>
            <a:endParaRPr lang="en-GB" dirty="0" smtClean="0"/>
          </a:p>
          <a:p>
            <a:r>
              <a:rPr lang="en-US" dirty="0" smtClean="0"/>
              <a:t>We have </a:t>
            </a:r>
            <a:r>
              <a:rPr lang="en-US" dirty="0"/>
              <a:t>learned that Sweden applies a somewhat stricter definition of ‘innovation’ than other </a:t>
            </a:r>
            <a:r>
              <a:rPr lang="en-US" dirty="0" smtClean="0"/>
              <a:t>European </a:t>
            </a:r>
            <a:r>
              <a:rPr lang="en-US" dirty="0"/>
              <a:t>countries, thus highlighting the difficulty in </a:t>
            </a:r>
            <a:r>
              <a:rPr lang="en-US" dirty="0" smtClean="0"/>
              <a:t>finding </a:t>
            </a:r>
            <a:r>
              <a:rPr lang="en-US" dirty="0"/>
              <a:t>a coherent understanding of what innovation really </a:t>
            </a:r>
            <a:r>
              <a:rPr lang="en-US" dirty="0" smtClean="0"/>
              <a:t>means</a:t>
            </a:r>
          </a:p>
          <a:p>
            <a:endParaRPr lang="en-GB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COMPARISON ACROSS </a:t>
            </a:r>
            <a:r>
              <a:rPr lang="sv-SE" dirty="0" smtClean="0"/>
              <a:t>EUROPE?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687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245219" y="1662545"/>
            <a:ext cx="6653560" cy="4048480"/>
          </a:xfrm>
        </p:spPr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possibility</a:t>
            </a:r>
            <a:r>
              <a:rPr lang="en-US" dirty="0"/>
              <a:t> </a:t>
            </a:r>
            <a:r>
              <a:rPr lang="en-US" dirty="0" smtClean="0"/>
              <a:t>to gather researchers at the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Nordic </a:t>
            </a:r>
            <a:r>
              <a:rPr lang="en-US" dirty="0" err="1"/>
              <a:t>Ruralities</a:t>
            </a:r>
            <a:r>
              <a:rPr lang="en-US" dirty="0"/>
              <a:t> </a:t>
            </a:r>
            <a:r>
              <a:rPr lang="en-US" dirty="0" smtClean="0"/>
              <a:t>Conference on Challenged </a:t>
            </a:r>
            <a:r>
              <a:rPr lang="en-US" dirty="0" err="1" smtClean="0"/>
              <a:t>Ruralities</a:t>
            </a:r>
            <a:r>
              <a:rPr lang="en-US" dirty="0" smtClean="0"/>
              <a:t>: Welfare states under pressure 14-16 May 2018 in </a:t>
            </a:r>
            <a:r>
              <a:rPr lang="en-US" dirty="0" err="1" smtClean="0"/>
              <a:t>Vingsted</a:t>
            </a:r>
            <a:r>
              <a:rPr lang="en-US" dirty="0" smtClean="0"/>
              <a:t>, Denmark </a:t>
            </a:r>
          </a:p>
          <a:p>
            <a:r>
              <a:rPr lang="en-US" dirty="0"/>
              <a:t>Sub-theme: Politics, governance, local capacities</a:t>
            </a:r>
          </a:p>
          <a:p>
            <a:r>
              <a:rPr lang="en-US" dirty="0" smtClean="0"/>
              <a:t>Which </a:t>
            </a:r>
            <a:r>
              <a:rPr lang="en-US" dirty="0"/>
              <a:t>strategies are most successful in terms of building innovation capacity for sustainable rural development? What can be learnt from comparing innovation </a:t>
            </a:r>
            <a:r>
              <a:rPr lang="en-US" dirty="0" err="1"/>
              <a:t>programmes</a:t>
            </a:r>
            <a:r>
              <a:rPr lang="en-US" dirty="0"/>
              <a:t> in different countries and rural contexts? We welcome contributions that discuss single or multiple case studies of innovation projects and partnerships in rural areas, the decision-making, implementation and evaluation of such </a:t>
            </a:r>
            <a:r>
              <a:rPr lang="en-US" dirty="0" err="1"/>
              <a:t>programmes</a:t>
            </a:r>
            <a:r>
              <a:rPr lang="en-US" dirty="0"/>
              <a:t>, and comparison of innovation initiatives across different sectors and/or countries. 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Future</a:t>
            </a:r>
            <a:r>
              <a:rPr lang="sv-SE" dirty="0" smtClean="0"/>
              <a:t> plans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603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914400" y="1545678"/>
            <a:ext cx="7370618" cy="41653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EIP-</a:t>
            </a:r>
            <a:r>
              <a:rPr lang="en-US" dirty="0" err="1"/>
              <a:t>Agri</a:t>
            </a:r>
            <a:r>
              <a:rPr lang="en-US" dirty="0"/>
              <a:t> is part of a larger investment in innovations within the Europe 2020 growth strategy known as the European Innovation </a:t>
            </a:r>
            <a:r>
              <a:rPr lang="en-US" dirty="0" smtClean="0"/>
              <a:t>Partnership</a:t>
            </a:r>
            <a:endParaRPr lang="en-US" dirty="0"/>
          </a:p>
          <a:p>
            <a:r>
              <a:rPr lang="en-US" dirty="0" smtClean="0"/>
              <a:t>Sweden allocated </a:t>
            </a:r>
            <a:r>
              <a:rPr lang="en-US" dirty="0"/>
              <a:t>about 44 million Euro for EIP-</a:t>
            </a:r>
            <a:r>
              <a:rPr lang="en-US" dirty="0" err="1"/>
              <a:t>Agri</a:t>
            </a:r>
            <a:r>
              <a:rPr lang="en-US" dirty="0"/>
              <a:t> in 2016-2021 to support so-called ‘innovation groups’ (i.e. Operational Groups) within agriculture, horticulture and reindeer </a:t>
            </a:r>
            <a:r>
              <a:rPr lang="en-US" dirty="0" smtClean="0"/>
              <a:t>husbandry: tackling </a:t>
            </a:r>
            <a:r>
              <a:rPr lang="en-US" dirty="0"/>
              <a:t>a </a:t>
            </a:r>
            <a:r>
              <a:rPr lang="en-US" dirty="0" smtClean="0"/>
              <a:t>(</a:t>
            </a:r>
            <a:r>
              <a:rPr lang="en-US" dirty="0"/>
              <a:t>practical) problem or opportunity </a:t>
            </a:r>
            <a:r>
              <a:rPr lang="en-US" dirty="0" smtClean="0"/>
              <a:t>by innovation to promote </a:t>
            </a:r>
            <a:r>
              <a:rPr lang="en-US" dirty="0"/>
              <a:t>the competitiveness of rural areas and contribute to national environmental protection and climate goals</a:t>
            </a:r>
          </a:p>
          <a:p>
            <a:r>
              <a:rPr lang="en-US" dirty="0"/>
              <a:t>Entrepreneurs collaborate with counselors, </a:t>
            </a:r>
            <a:r>
              <a:rPr lang="en-US" dirty="0" smtClean="0"/>
              <a:t>researchers </a:t>
            </a:r>
            <a:r>
              <a:rPr lang="en-US" dirty="0"/>
              <a:t>and representatives from other </a:t>
            </a:r>
            <a:r>
              <a:rPr lang="en-US" dirty="0" smtClean="0"/>
              <a:t>businesses </a:t>
            </a:r>
            <a:r>
              <a:rPr lang="en-US" dirty="0"/>
              <a:t>in an innovation group to solve a problem or challenge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Wider networking takes place via EU-based Focus Groups on specific </a:t>
            </a:r>
            <a:r>
              <a:rPr lang="en-US" dirty="0" err="1" smtClean="0"/>
              <a:t>thematics</a:t>
            </a:r>
            <a:r>
              <a:rPr lang="en-US" dirty="0" smtClean="0"/>
              <a:t> as well as the Rural </a:t>
            </a:r>
            <a:r>
              <a:rPr lang="en-US" dirty="0"/>
              <a:t>Networks' </a:t>
            </a:r>
            <a:r>
              <a:rPr lang="en-US" dirty="0" smtClean="0"/>
              <a:t>Assembly </a:t>
            </a:r>
            <a:r>
              <a:rPr lang="en-US" dirty="0"/>
              <a:t>- the EIP-AGRI Network and the European Network for Rural Development (ENRD)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EIP-AGRI in </a:t>
            </a:r>
            <a:r>
              <a:rPr lang="sv-SE" dirty="0" err="1" smtClean="0"/>
              <a:t>brief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231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245219" y="1653309"/>
            <a:ext cx="6653560" cy="4057716"/>
          </a:xfrm>
        </p:spPr>
        <p:txBody>
          <a:bodyPr>
            <a:normAutofit/>
          </a:bodyPr>
          <a:lstStyle/>
          <a:p>
            <a:r>
              <a:rPr lang="en-US" dirty="0" smtClean="0"/>
              <a:t>Our </a:t>
            </a:r>
            <a:r>
              <a:rPr lang="en-US" dirty="0"/>
              <a:t>research team conducts continuous learning evaluation of the design/</a:t>
            </a:r>
            <a:r>
              <a:rPr lang="en-US" dirty="0" err="1"/>
              <a:t>organisation</a:t>
            </a:r>
            <a:r>
              <a:rPr lang="en-US" dirty="0"/>
              <a:t> and </a:t>
            </a:r>
            <a:r>
              <a:rPr lang="en-US" dirty="0" smtClean="0"/>
              <a:t>implementation </a:t>
            </a:r>
            <a:r>
              <a:rPr lang="en-US" dirty="0"/>
              <a:t>of EIP-</a:t>
            </a:r>
            <a:r>
              <a:rPr lang="en-US" dirty="0" err="1"/>
              <a:t>Agri</a:t>
            </a:r>
            <a:r>
              <a:rPr lang="en-US" dirty="0"/>
              <a:t> in Sweden during the period </a:t>
            </a:r>
            <a:r>
              <a:rPr lang="en-US" dirty="0" smtClean="0"/>
              <a:t>2016-2021</a:t>
            </a:r>
          </a:p>
          <a:p>
            <a:r>
              <a:rPr lang="en-US" dirty="0" smtClean="0"/>
              <a:t>Our research </a:t>
            </a:r>
            <a:r>
              <a:rPr lang="en-US" dirty="0"/>
              <a:t>results are </a:t>
            </a:r>
            <a:r>
              <a:rPr lang="en-US" dirty="0" smtClean="0"/>
              <a:t>regularly communicated </a:t>
            </a:r>
            <a:r>
              <a:rPr lang="en-US" dirty="0"/>
              <a:t>with the relevant decision-makers with the aim to improve the process along the way, </a:t>
            </a:r>
            <a:r>
              <a:rPr lang="en-US" dirty="0" smtClean="0"/>
              <a:t>and have </a:t>
            </a:r>
            <a:r>
              <a:rPr lang="en-US" dirty="0"/>
              <a:t>already resulted in some adjustments </a:t>
            </a:r>
            <a:r>
              <a:rPr lang="en-US" dirty="0" smtClean="0"/>
              <a:t>regarding </a:t>
            </a:r>
            <a:r>
              <a:rPr lang="en-US" dirty="0"/>
              <a:t>the </a:t>
            </a:r>
            <a:r>
              <a:rPr lang="en-US" dirty="0" err="1"/>
              <a:t>organisation</a:t>
            </a:r>
            <a:r>
              <a:rPr lang="en-US" dirty="0"/>
              <a:t> and implementation of EIP-</a:t>
            </a:r>
            <a:r>
              <a:rPr lang="en-US" dirty="0" err="1"/>
              <a:t>Agri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lso adapting </a:t>
            </a:r>
            <a:r>
              <a:rPr lang="en-US" dirty="0"/>
              <a:t>our study to emerging issues in the ongoing </a:t>
            </a:r>
            <a:r>
              <a:rPr lang="en-US" dirty="0" smtClean="0"/>
              <a:t>implementation</a:t>
            </a:r>
          </a:p>
          <a:p>
            <a:r>
              <a:rPr lang="en-US" dirty="0" smtClean="0"/>
              <a:t>We aim to strike </a:t>
            </a:r>
            <a:r>
              <a:rPr lang="en-US" dirty="0"/>
              <a:t>a healthy balance between our role as </a:t>
            </a:r>
            <a:r>
              <a:rPr lang="en-US" dirty="0" smtClean="0"/>
              <a:t>independent </a:t>
            </a:r>
            <a:r>
              <a:rPr lang="en-US" dirty="0"/>
              <a:t>researchers and being constructive by assisting in improving the design/</a:t>
            </a:r>
            <a:r>
              <a:rPr lang="en-US" dirty="0" err="1"/>
              <a:t>organisation</a:t>
            </a:r>
            <a:r>
              <a:rPr lang="en-US" dirty="0"/>
              <a:t> of the policy-making process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On-going </a:t>
            </a:r>
            <a:r>
              <a:rPr lang="sv-SE" dirty="0" err="1" smtClean="0"/>
              <a:t>evaluation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77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first stage </a:t>
            </a:r>
            <a:r>
              <a:rPr lang="en-US" dirty="0" smtClean="0"/>
              <a:t>of our research focuses on: </a:t>
            </a:r>
          </a:p>
          <a:p>
            <a:r>
              <a:rPr lang="en-US" dirty="0" smtClean="0"/>
              <a:t>perceived </a:t>
            </a:r>
            <a:r>
              <a:rPr lang="en-US" dirty="0"/>
              <a:t>obstacles in the application process,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roles and assignments of different actors,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the actors interact,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need of information and support, </a:t>
            </a:r>
            <a:endParaRPr lang="en-US" dirty="0" smtClean="0"/>
          </a:p>
          <a:p>
            <a:r>
              <a:rPr lang="en-US" dirty="0" smtClean="0"/>
              <a:t>potential </a:t>
            </a:r>
            <a:r>
              <a:rPr lang="en-US" dirty="0"/>
              <a:t>tensions and challenges in the decision-making process,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can be learned from the process so far and how it might be improved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research </a:t>
            </a:r>
            <a:r>
              <a:rPr lang="sv-SE" dirty="0" err="1"/>
              <a:t>questions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4416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748145" y="1641231"/>
            <a:ext cx="7150634" cy="4069794"/>
          </a:xfrm>
        </p:spPr>
        <p:txBody>
          <a:bodyPr>
            <a:noAutofit/>
          </a:bodyPr>
          <a:lstStyle/>
          <a:p>
            <a:pPr lvl="1"/>
            <a:r>
              <a:rPr lang="en-US" sz="1800" dirty="0"/>
              <a:t>B</a:t>
            </a:r>
            <a:r>
              <a:rPr lang="en-US" sz="1800" dirty="0" smtClean="0"/>
              <a:t>uilding </a:t>
            </a:r>
            <a:r>
              <a:rPr lang="en-US" sz="1800" dirty="0"/>
              <a:t>upon collaborative governance theory (see e.g. Emerson et al. 2012) combined with insights from our previous evaluation research of similar government-funded </a:t>
            </a:r>
            <a:r>
              <a:rPr lang="en-US" sz="1800" dirty="0" err="1"/>
              <a:t>programmes</a:t>
            </a:r>
            <a:r>
              <a:rPr lang="en-US" sz="1800" dirty="0"/>
              <a:t> in nature </a:t>
            </a:r>
            <a:r>
              <a:rPr lang="en-US" sz="1800" dirty="0" smtClean="0"/>
              <a:t>protection </a:t>
            </a:r>
            <a:r>
              <a:rPr lang="en-US" sz="1800" dirty="0"/>
              <a:t>and natural resource </a:t>
            </a:r>
            <a:r>
              <a:rPr lang="en-US" sz="1800" dirty="0" smtClean="0"/>
              <a:t>management</a:t>
            </a:r>
          </a:p>
          <a:p>
            <a:pPr lvl="1"/>
            <a:r>
              <a:rPr lang="en-US" sz="1800" dirty="0" err="1" smtClean="0"/>
              <a:t>Analysing</a:t>
            </a:r>
            <a:r>
              <a:rPr lang="en-US" sz="1800" dirty="0" smtClean="0"/>
              <a:t> the </a:t>
            </a:r>
            <a:r>
              <a:rPr lang="en-US" sz="1800" dirty="0"/>
              <a:t>nature of participation and engagement by public and private actors in the EIP-</a:t>
            </a:r>
            <a:r>
              <a:rPr lang="en-US" sz="1800" dirty="0" err="1"/>
              <a:t>Agri</a:t>
            </a:r>
            <a:r>
              <a:rPr lang="en-US" sz="1800" dirty="0"/>
              <a:t> </a:t>
            </a:r>
            <a:r>
              <a:rPr lang="en-US" sz="1800" dirty="0" smtClean="0"/>
              <a:t>partnerships</a:t>
            </a:r>
            <a:r>
              <a:rPr lang="en-US" sz="1800" dirty="0"/>
              <a:t>, the use of different types of knowledge, as well as the level of trust and legitimacy in the </a:t>
            </a:r>
            <a:r>
              <a:rPr lang="en-US" sz="1800" dirty="0" smtClean="0"/>
              <a:t>decision-making </a:t>
            </a:r>
            <a:r>
              <a:rPr lang="en-US" sz="1800" dirty="0"/>
              <a:t>processes are </a:t>
            </a:r>
            <a:r>
              <a:rPr lang="en-US" sz="1800" dirty="0" smtClean="0"/>
              <a:t>central to our research</a:t>
            </a:r>
          </a:p>
          <a:p>
            <a:pPr lvl="1"/>
            <a:r>
              <a:rPr lang="en-US" sz="1800" dirty="0" smtClean="0"/>
              <a:t>Studying </a:t>
            </a:r>
            <a:r>
              <a:rPr lang="en-US" sz="1800" dirty="0"/>
              <a:t>the potential for learning and catalyst impact of EIP-</a:t>
            </a:r>
            <a:r>
              <a:rPr lang="en-US" sz="1800" dirty="0" err="1"/>
              <a:t>Agri</a:t>
            </a:r>
            <a:r>
              <a:rPr lang="en-US" sz="1800" dirty="0"/>
              <a:t> innovations on a larger societal scale in relation to both national goals and the common EU goals</a:t>
            </a:r>
            <a:endParaRPr lang="en-US" sz="1800" dirty="0" smtClean="0"/>
          </a:p>
          <a:p>
            <a:pPr lvl="1"/>
            <a:endParaRPr lang="sv-SE" sz="1800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Theoretical</a:t>
            </a:r>
            <a:r>
              <a:rPr lang="sv-SE" dirty="0" smtClean="0"/>
              <a:t> </a:t>
            </a:r>
            <a:r>
              <a:rPr lang="sv-SE" dirty="0" err="1" smtClean="0"/>
              <a:t>framework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09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245219" y="1545678"/>
            <a:ext cx="6653560" cy="416534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in-depth interviews with officials and participants, </a:t>
            </a:r>
            <a:endParaRPr lang="en-US" dirty="0" smtClean="0"/>
          </a:p>
          <a:p>
            <a:pPr lvl="0"/>
            <a:r>
              <a:rPr lang="en-US" dirty="0" smtClean="0"/>
              <a:t>participant </a:t>
            </a:r>
            <a:r>
              <a:rPr lang="en-US" dirty="0"/>
              <a:t>observation in decision-making </a:t>
            </a:r>
            <a:r>
              <a:rPr lang="en-US" dirty="0" smtClean="0"/>
              <a:t>meetings</a:t>
            </a:r>
            <a:r>
              <a:rPr lang="en-US" dirty="0"/>
              <a:t>, </a:t>
            </a:r>
            <a:endParaRPr lang="en-US" dirty="0" smtClean="0"/>
          </a:p>
          <a:p>
            <a:pPr lvl="0"/>
            <a:r>
              <a:rPr lang="en-US" dirty="0" smtClean="0"/>
              <a:t>analyses </a:t>
            </a:r>
            <a:r>
              <a:rPr lang="en-US" dirty="0"/>
              <a:t>of documents (i.e. decision/meeting protocols, applications etc.), </a:t>
            </a:r>
            <a:endParaRPr lang="en-US" dirty="0" smtClean="0"/>
          </a:p>
          <a:p>
            <a:pPr lvl="0"/>
            <a:r>
              <a:rPr lang="en-US" dirty="0" smtClean="0"/>
              <a:t>a planned web </a:t>
            </a:r>
            <a:r>
              <a:rPr lang="en-US" dirty="0"/>
              <a:t>survey among the applicants in the </a:t>
            </a:r>
            <a:r>
              <a:rPr lang="en-US" dirty="0" smtClean="0"/>
              <a:t>winter </a:t>
            </a:r>
            <a:r>
              <a:rPr lang="en-US" dirty="0"/>
              <a:t>of </a:t>
            </a:r>
            <a:r>
              <a:rPr lang="en-US" dirty="0" smtClean="0"/>
              <a:t>2017, </a:t>
            </a:r>
          </a:p>
          <a:p>
            <a:pPr lvl="0"/>
            <a:r>
              <a:rPr lang="en-US" dirty="0" smtClean="0"/>
              <a:t>and </a:t>
            </a:r>
            <a:r>
              <a:rPr lang="en-US" dirty="0"/>
              <a:t>a screening of EIP-</a:t>
            </a:r>
            <a:r>
              <a:rPr lang="en-US" dirty="0" err="1"/>
              <a:t>Agri</a:t>
            </a:r>
            <a:r>
              <a:rPr lang="en-US" dirty="0"/>
              <a:t> </a:t>
            </a:r>
            <a:r>
              <a:rPr lang="en-US" dirty="0" err="1"/>
              <a:t>programmes</a:t>
            </a:r>
            <a:r>
              <a:rPr lang="en-US" dirty="0"/>
              <a:t> in other European </a:t>
            </a:r>
            <a:r>
              <a:rPr lang="en-US" dirty="0" smtClean="0"/>
              <a:t>countries</a:t>
            </a:r>
          </a:p>
          <a:p>
            <a:pPr lvl="0"/>
            <a:r>
              <a:rPr lang="en-US" dirty="0"/>
              <a:t>So far, we have studied several rounds of </a:t>
            </a:r>
            <a:r>
              <a:rPr lang="en-US" dirty="0" smtClean="0"/>
              <a:t>applications</a:t>
            </a:r>
            <a:r>
              <a:rPr lang="en-US" dirty="0"/>
              <a:t>, attended several meetings with the support and decision-making staff for the </a:t>
            </a:r>
            <a:r>
              <a:rPr lang="en-US" dirty="0" err="1"/>
              <a:t>programme</a:t>
            </a:r>
            <a:r>
              <a:rPr lang="en-US" dirty="0"/>
              <a:t>, and interviewed eighteen key individuals from those groups through semi-structured telephone </a:t>
            </a:r>
            <a:r>
              <a:rPr lang="en-US" dirty="0" smtClean="0"/>
              <a:t>conversations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Method</a:t>
            </a:r>
            <a:r>
              <a:rPr lang="sv-SE" dirty="0" smtClean="0"/>
              <a:t> and material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051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37309" y="1366982"/>
            <a:ext cx="8026400" cy="4562763"/>
          </a:xfrm>
        </p:spPr>
        <p:txBody>
          <a:bodyPr>
            <a:noAutofit/>
          </a:bodyPr>
          <a:lstStyle/>
          <a:p>
            <a:r>
              <a:rPr lang="en-US" dirty="0" smtClean="0"/>
              <a:t>Administrative </a:t>
            </a:r>
            <a:r>
              <a:rPr lang="en-US" dirty="0"/>
              <a:t>set-up of EIP-</a:t>
            </a:r>
            <a:r>
              <a:rPr lang="en-US" dirty="0" err="1"/>
              <a:t>Agri</a:t>
            </a:r>
            <a:r>
              <a:rPr lang="en-US" dirty="0"/>
              <a:t> took more time than was initially expected, </a:t>
            </a:r>
            <a:r>
              <a:rPr lang="en-US" dirty="0" smtClean="0"/>
              <a:t>setting </a:t>
            </a:r>
            <a:r>
              <a:rPr lang="en-US" dirty="0"/>
              <a:t>up the two processes for the decision-making including funding criteria for group support and project support </a:t>
            </a:r>
            <a:r>
              <a:rPr lang="en-US" dirty="0" smtClean="0"/>
              <a:t>respectively</a:t>
            </a:r>
          </a:p>
          <a:p>
            <a:r>
              <a:rPr lang="en-US" dirty="0"/>
              <a:t>So far </a:t>
            </a:r>
            <a:r>
              <a:rPr lang="en-US" dirty="0" smtClean="0"/>
              <a:t>(April </a:t>
            </a:r>
            <a:r>
              <a:rPr lang="en-US" dirty="0"/>
              <a:t>2017) some 30 projects have been proposed for funding, of which 9 already granted, and approximately 150 innovations groups have been granted</a:t>
            </a:r>
            <a:endParaRPr lang="en-US" dirty="0" smtClean="0"/>
          </a:p>
          <a:p>
            <a:r>
              <a:rPr lang="en-US" dirty="0" smtClean="0"/>
              <a:t>Innovation </a:t>
            </a:r>
            <a:r>
              <a:rPr lang="en-US" dirty="0"/>
              <a:t>projects are first assessed by the </a:t>
            </a:r>
            <a:r>
              <a:rPr lang="en-US" dirty="0" smtClean="0"/>
              <a:t>Advisory </a:t>
            </a:r>
            <a:r>
              <a:rPr lang="en-US" dirty="0"/>
              <a:t>Committee, consisting of an independent expert group headed by the responsible officer at the </a:t>
            </a:r>
            <a:r>
              <a:rPr lang="en-US" dirty="0" smtClean="0"/>
              <a:t>Agricultural </a:t>
            </a:r>
            <a:r>
              <a:rPr lang="en-US" dirty="0"/>
              <a:t>Agency, which ranks the projects and makes evaluation statements. The final decision is then made by the head officer at the Agricultural Agency based on the Advisory Committee </a:t>
            </a:r>
            <a:r>
              <a:rPr lang="en-US" dirty="0" smtClean="0"/>
              <a:t>statements</a:t>
            </a:r>
            <a:r>
              <a:rPr lang="en-US" dirty="0"/>
              <a:t>, but often complemented by further enquiries to the applicants</a:t>
            </a:r>
            <a:endParaRPr lang="en-US" dirty="0" smtClean="0"/>
          </a:p>
          <a:p>
            <a:r>
              <a:rPr lang="en-US" dirty="0"/>
              <a:t>Decisions about innovation groups were </a:t>
            </a:r>
            <a:r>
              <a:rPr lang="en-US" dirty="0" smtClean="0"/>
              <a:t>easier </a:t>
            </a:r>
            <a:r>
              <a:rPr lang="en-US" dirty="0"/>
              <a:t>since these receive only small money and the selection is made solely within the Agricultural Agency </a:t>
            </a:r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951345" y="465210"/>
            <a:ext cx="6941240" cy="1080468"/>
          </a:xfrm>
        </p:spPr>
        <p:txBody>
          <a:bodyPr>
            <a:normAutofit/>
          </a:bodyPr>
          <a:lstStyle/>
          <a:p>
            <a:r>
              <a:rPr lang="sv-SE" sz="2400" dirty="0" err="1" smtClean="0"/>
              <a:t>Preliminary</a:t>
            </a:r>
            <a:r>
              <a:rPr lang="sv-SE" sz="2400" dirty="0" smtClean="0"/>
              <a:t> </a:t>
            </a:r>
            <a:r>
              <a:rPr lang="sv-SE" sz="2400" dirty="0" err="1" smtClean="0"/>
              <a:t>conclusions</a:t>
            </a:r>
            <a:r>
              <a:rPr lang="sv-SE" sz="2400" dirty="0"/>
              <a:t> </a:t>
            </a:r>
            <a:r>
              <a:rPr lang="sv-SE" sz="2400" dirty="0" smtClean="0"/>
              <a:t>(I)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443507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quality </a:t>
            </a:r>
            <a:r>
              <a:rPr lang="en-US" dirty="0"/>
              <a:t>of applications has improved, but many still need complementary information before decision-making is </a:t>
            </a:r>
            <a:r>
              <a:rPr lang="en-US" dirty="0" smtClean="0"/>
              <a:t>possible – creating a heavy administrative burden</a:t>
            </a:r>
          </a:p>
          <a:p>
            <a:r>
              <a:rPr lang="en-US" dirty="0" smtClean="0"/>
              <a:t>3 </a:t>
            </a:r>
            <a:r>
              <a:rPr lang="en-US" dirty="0"/>
              <a:t>issues have frequently been in need for </a:t>
            </a:r>
            <a:r>
              <a:rPr lang="en-US" dirty="0" smtClean="0"/>
              <a:t>further </a:t>
            </a:r>
            <a:r>
              <a:rPr lang="en-US" dirty="0"/>
              <a:t>clarification: the ‘innovativeness’ of the project as such, budgetary issues, and its market potential i.e. the plan on how the innovation will become spread and generally put to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Some </a:t>
            </a:r>
            <a:r>
              <a:rPr lang="en-US" dirty="0"/>
              <a:t>concern about the relationship between the group and project support since the two processes are running in </a:t>
            </a:r>
            <a:r>
              <a:rPr lang="en-US" dirty="0" smtClean="0"/>
              <a:t>parallel</a:t>
            </a:r>
          </a:p>
          <a:p>
            <a:r>
              <a:rPr lang="en-US" dirty="0"/>
              <a:t>How experts are appointed and used has been brought up by our participant observations and interviews, </a:t>
            </a:r>
            <a:r>
              <a:rPr lang="en-US" dirty="0" smtClean="0"/>
              <a:t>incl. the </a:t>
            </a:r>
            <a:r>
              <a:rPr lang="en-US" dirty="0"/>
              <a:t>role of the support group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err="1" smtClean="0"/>
              <a:t>Preliminary</a:t>
            </a:r>
            <a:r>
              <a:rPr lang="sv-SE" sz="2400" dirty="0" smtClean="0"/>
              <a:t> </a:t>
            </a:r>
            <a:r>
              <a:rPr lang="sv-SE" sz="2400" dirty="0" err="1" smtClean="0"/>
              <a:t>conclusions</a:t>
            </a:r>
            <a:r>
              <a:rPr lang="sv-SE" sz="2400" dirty="0" smtClean="0"/>
              <a:t> (II)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76847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245219" y="1468582"/>
            <a:ext cx="6653560" cy="4242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the planned web </a:t>
            </a:r>
            <a:r>
              <a:rPr lang="en-US" dirty="0" smtClean="0"/>
              <a:t>survey </a:t>
            </a:r>
            <a:r>
              <a:rPr lang="en-US" smtClean="0"/>
              <a:t>with applicants and </a:t>
            </a:r>
            <a:r>
              <a:rPr lang="en-US" dirty="0" smtClean="0"/>
              <a:t>through </a:t>
            </a:r>
            <a:r>
              <a:rPr lang="en-US" dirty="0"/>
              <a:t>further interviews, documentation and participant observation</a:t>
            </a:r>
            <a:r>
              <a:rPr lang="en-US" dirty="0" smtClean="0"/>
              <a:t>:</a:t>
            </a:r>
            <a:endParaRPr lang="sv-SE" dirty="0"/>
          </a:p>
          <a:p>
            <a:r>
              <a:rPr lang="en-US" dirty="0" smtClean="0"/>
              <a:t>Whether </a:t>
            </a:r>
            <a:r>
              <a:rPr lang="en-US" dirty="0"/>
              <a:t>the rather difficult application process for projects refrains less resourced applicants from engaging in </a:t>
            </a:r>
            <a:r>
              <a:rPr lang="en-US" dirty="0" smtClean="0"/>
              <a:t>EIP-</a:t>
            </a:r>
            <a:r>
              <a:rPr lang="en-US" dirty="0" err="1" smtClean="0"/>
              <a:t>Agri</a:t>
            </a:r>
            <a:r>
              <a:rPr lang="en-US" dirty="0" smtClean="0"/>
              <a:t>,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distributional effects across different types of innovation projects, geo-graphical scales and with regard to gender </a:t>
            </a:r>
            <a:r>
              <a:rPr lang="en-US" dirty="0" smtClean="0"/>
              <a:t>aspects</a:t>
            </a:r>
            <a:endParaRPr lang="en-US" dirty="0" smtClean="0"/>
          </a:p>
          <a:p>
            <a:r>
              <a:rPr lang="en-US" dirty="0" smtClean="0"/>
              <a:t>The potential effects of the funded innovation projects and groups on mobilization for sustainability (together with a parallel evaluation)</a:t>
            </a:r>
            <a:endParaRPr lang="sv-SE" dirty="0" smtClean="0"/>
          </a:p>
          <a:p>
            <a:r>
              <a:rPr lang="en-US" dirty="0"/>
              <a:t>How the relations and division of authority between the decision-making group in the Agricultural Agency, the Advisory Committee and the support group can be improved, incl. </a:t>
            </a:r>
            <a:r>
              <a:rPr lang="en-US" dirty="0" smtClean="0"/>
              <a:t>with the </a:t>
            </a:r>
            <a:r>
              <a:rPr lang="en-US" dirty="0" err="1"/>
              <a:t>the</a:t>
            </a:r>
            <a:r>
              <a:rPr lang="en-US" dirty="0"/>
              <a:t> larger rural development network and international networking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071418" y="465210"/>
            <a:ext cx="6821167" cy="1080468"/>
          </a:xfrm>
        </p:spPr>
        <p:txBody>
          <a:bodyPr>
            <a:normAutofit/>
          </a:bodyPr>
          <a:lstStyle/>
          <a:p>
            <a:r>
              <a:rPr lang="sv-SE" sz="2400" dirty="0" smtClean="0"/>
              <a:t>FURTHER ISSUES TO </a:t>
            </a:r>
            <a:r>
              <a:rPr lang="sv-SE" sz="2400" dirty="0" smtClean="0"/>
              <a:t>STUDY</a:t>
            </a:r>
            <a:br>
              <a:rPr lang="sv-SE" sz="2400" dirty="0" smtClean="0"/>
            </a:br>
            <a:endParaRPr lang="sv-SE" sz="2400" b="0" dirty="0"/>
          </a:p>
        </p:txBody>
      </p:sp>
    </p:spTree>
    <p:extLst>
      <p:ext uri="{BB962C8B-B14F-4D97-AF65-F5344CB8AC3E}">
        <p14:creationId xmlns:p14="http://schemas.microsoft.com/office/powerpoint/2010/main" val="70903241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mu EN v01">
  <a:themeElements>
    <a:clrScheme name="Umeå Universitet">
      <a:dk1>
        <a:sysClr val="windowText" lastClr="000000"/>
      </a:dk1>
      <a:lt1>
        <a:sysClr val="window" lastClr="FFFFFF"/>
      </a:lt1>
      <a:dk2>
        <a:srgbClr val="5F5F5F"/>
      </a:dk2>
      <a:lt2>
        <a:srgbClr val="E6E6E6"/>
      </a:lt2>
      <a:accent1>
        <a:srgbClr val="2A4765"/>
      </a:accent1>
      <a:accent2>
        <a:srgbClr val="EABAB9"/>
      </a:accent2>
      <a:accent3>
        <a:srgbClr val="73A790"/>
      </a:accent3>
      <a:accent4>
        <a:srgbClr val="D7B17C"/>
      </a:accent4>
      <a:accent5>
        <a:srgbClr val="F1EFE4"/>
      </a:accent5>
      <a:accent6>
        <a:srgbClr val="EDDDDB"/>
      </a:accent6>
      <a:hlink>
        <a:srgbClr val="000000"/>
      </a:hlink>
      <a:folHlink>
        <a:srgbClr val="000000"/>
      </a:folHlink>
    </a:clrScheme>
    <a:fontScheme name="Umeå Universitet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eå Universitet.potx" id="{2F552BE5-29CE-499A-A660-F176591E2A45}" vid="{E86E6282-E085-44B8-8DAD-FB7DF07483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umu EN v01</Template>
  <TotalTime>539</TotalTime>
  <Words>1144</Words>
  <Application>Microsoft Office PowerPoint</Application>
  <PresentationFormat>Bildspel på skärmen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Georgia</vt:lpstr>
      <vt:lpstr>Lucida Grande</vt:lpstr>
      <vt:lpstr>Verdana</vt:lpstr>
      <vt:lpstr>Wingdings</vt:lpstr>
      <vt:lpstr>Presentation umu EN v01</vt:lpstr>
      <vt:lpstr>Learning through on-going evaluation of EIP-Agri in Sweden </vt:lpstr>
      <vt:lpstr>EIP-AGRI in brief</vt:lpstr>
      <vt:lpstr>On-going evaluation</vt:lpstr>
      <vt:lpstr>research questions</vt:lpstr>
      <vt:lpstr>Theoretical framework</vt:lpstr>
      <vt:lpstr>Method and material</vt:lpstr>
      <vt:lpstr>Preliminary conclusions (I)</vt:lpstr>
      <vt:lpstr>Preliminary conclusions (II)</vt:lpstr>
      <vt:lpstr>FURTHER ISSUES TO STUDY </vt:lpstr>
      <vt:lpstr>COMPARISON ACROSS EUROPE?</vt:lpstr>
      <vt:lpstr>Future plans</vt:lpstr>
    </vt:vector>
  </TitlesOfParts>
  <Company>Umea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Katarina Eckerberg</dc:creator>
  <cp:lastModifiedBy>Katarina Eckerberg</cp:lastModifiedBy>
  <cp:revision>68</cp:revision>
  <dcterms:created xsi:type="dcterms:W3CDTF">2017-03-13T10:18:54Z</dcterms:created>
  <dcterms:modified xsi:type="dcterms:W3CDTF">2017-07-24T07:25:50Z</dcterms:modified>
</cp:coreProperties>
</file>