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2" r:id="rId7"/>
    <p:sldId id="261" r:id="rId8"/>
    <p:sldId id="263"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799" marR="57799" indent="0" algn="l" defTabSz="130048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mn-lt"/>
        <a:ea typeface="+mn-ea"/>
        <a:cs typeface="+mn-cs"/>
        <a:sym typeface="Arial"/>
      </a:defRPr>
    </a:lvl1pPr>
    <a:lvl2pPr marL="57799" marR="57799" indent="342900" algn="l" defTabSz="130048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mn-lt"/>
        <a:ea typeface="+mn-ea"/>
        <a:cs typeface="+mn-cs"/>
        <a:sym typeface="Arial"/>
      </a:defRPr>
    </a:lvl2pPr>
    <a:lvl3pPr marL="57799" marR="57799" indent="685800" algn="l" defTabSz="130048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mn-lt"/>
        <a:ea typeface="+mn-ea"/>
        <a:cs typeface="+mn-cs"/>
        <a:sym typeface="Arial"/>
      </a:defRPr>
    </a:lvl3pPr>
    <a:lvl4pPr marL="57799" marR="57799" indent="1028700" algn="l" defTabSz="130048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mn-lt"/>
        <a:ea typeface="+mn-ea"/>
        <a:cs typeface="+mn-cs"/>
        <a:sym typeface="Arial"/>
      </a:defRPr>
    </a:lvl4pPr>
    <a:lvl5pPr marL="57799" marR="57799" indent="1371600" algn="l" defTabSz="130048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mn-lt"/>
        <a:ea typeface="+mn-ea"/>
        <a:cs typeface="+mn-cs"/>
        <a:sym typeface="Arial"/>
      </a:defRPr>
    </a:lvl5pPr>
    <a:lvl6pPr marL="57799" marR="57799" indent="1714500" algn="l" defTabSz="130048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mn-lt"/>
        <a:ea typeface="+mn-ea"/>
        <a:cs typeface="+mn-cs"/>
        <a:sym typeface="Arial"/>
      </a:defRPr>
    </a:lvl6pPr>
    <a:lvl7pPr marL="57799" marR="57799" indent="2057400" algn="l" defTabSz="130048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mn-lt"/>
        <a:ea typeface="+mn-ea"/>
        <a:cs typeface="+mn-cs"/>
        <a:sym typeface="Arial"/>
      </a:defRPr>
    </a:lvl7pPr>
    <a:lvl8pPr marL="57799" marR="57799" indent="2400300" algn="l" defTabSz="130048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mn-lt"/>
        <a:ea typeface="+mn-ea"/>
        <a:cs typeface="+mn-cs"/>
        <a:sym typeface="Arial"/>
      </a:defRPr>
    </a:lvl8pPr>
    <a:lvl9pPr marL="57799" marR="57799" indent="2743200" algn="l" defTabSz="130048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mn-lt"/>
        <a:ea typeface="+mn-ea"/>
        <a:cs typeface="+mn-cs"/>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6"/>
    <p:restoredTop sz="94598"/>
  </p:normalViewPr>
  <p:slideViewPr>
    <p:cSldViewPr snapToGrid="0" snapToObjects="1">
      <p:cViewPr>
        <p:scale>
          <a:sx n="104" d="100"/>
          <a:sy n="104" d="100"/>
        </p:scale>
        <p:origin x="-1896" y="-6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Shape 32"/>
          <p:cNvSpPr>
            <a:spLocks noGrp="1" noRot="1" noChangeAspect="1"/>
          </p:cNvSpPr>
          <p:nvPr>
            <p:ph type="sldImg"/>
          </p:nvPr>
        </p:nvSpPr>
        <p:spPr>
          <a:xfrm>
            <a:off x="1143000" y="685800"/>
            <a:ext cx="4572000" cy="3429000"/>
          </a:xfrm>
          <a:prstGeom prst="rect">
            <a:avLst/>
          </a:prstGeom>
        </p:spPr>
        <p:txBody>
          <a:bodyPr/>
          <a:lstStyle/>
          <a:p>
            <a:endParaRPr/>
          </a:p>
        </p:txBody>
      </p:sp>
      <p:sp>
        <p:nvSpPr>
          <p:cNvPr id="33" name="Shape 3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29315788"/>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Leere Präsentation">
    <p:bg>
      <p:bgPr>
        <a:gradFill flip="none" rotWithShape="1">
          <a:gsLst>
            <a:gs pos="0">
              <a:srgbClr val="A6AAA9"/>
            </a:gs>
            <a:gs pos="100000">
              <a:srgbClr val="F5F5F5"/>
            </a:gs>
          </a:gsLst>
          <a:lin ang="5400000" scaled="0"/>
        </a:gradFill>
        <a:effectLst/>
      </p:bgPr>
    </p:bg>
    <p:spTree>
      <p:nvGrpSpPr>
        <p:cNvPr id="1" name=""/>
        <p:cNvGrpSpPr/>
        <p:nvPr/>
      </p:nvGrpSpPr>
      <p:grpSpPr>
        <a:xfrm>
          <a:off x="0" y="0"/>
          <a:ext cx="0" cy="0"/>
          <a:chOff x="0" y="0"/>
          <a:chExt cx="0" cy="0"/>
        </a:xfrm>
      </p:grpSpPr>
      <p:sp>
        <p:nvSpPr>
          <p:cNvPr id="14" name="Rechteck"/>
          <p:cNvSpPr/>
          <p:nvPr/>
        </p:nvSpPr>
        <p:spPr>
          <a:xfrm>
            <a:off x="108372" y="116953"/>
            <a:ext cx="12788056" cy="3093781"/>
          </a:xfrm>
          <a:prstGeom prst="rect">
            <a:avLst/>
          </a:prstGeom>
          <a:solidFill>
            <a:srgbClr val="FFFFFF"/>
          </a:solidFill>
          <a:ln w="3175">
            <a:solidFill>
              <a:srgbClr val="000000">
                <a:alpha val="0"/>
              </a:srgbClr>
            </a:solidFill>
          </a:ln>
          <a:extLst>
            <a:ext uri="{C572A759-6A51-4108-AA02-DFA0A04FC94B}">
              <ma14:wrappingTextBoxFlag xmlns="" xmlns:ma14="http://schemas.microsoft.com/office/mac/drawingml/2011/main" val="1"/>
            </a:ext>
          </a:extLst>
        </p:spPr>
        <p:txBody>
          <a:bodyPr lIns="54186" tIns="54186" rIns="54186" bIns="54186" anchor="ctr"/>
          <a:lstStyle/>
          <a:p>
            <a:r>
              <a:t>  </a:t>
            </a:r>
          </a:p>
        </p:txBody>
      </p:sp>
      <p:sp>
        <p:nvSpPr>
          <p:cNvPr id="17" name="Foliennummer"/>
          <p:cNvSpPr>
            <a:spLocks noGrp="1"/>
          </p:cNvSpPr>
          <p:nvPr>
            <p:ph type="sldNum" sz="quarter" idx="2"/>
          </p:nvPr>
        </p:nvSpPr>
        <p:spPr>
          <a:prstGeom prst="rect">
            <a:avLst/>
          </a:prstGeom>
        </p:spPr>
        <p:txBody>
          <a:bodyPr/>
          <a:lstStyle/>
          <a:p>
            <a:fld id="{86CB4B4D-7CA3-9044-876B-883B54F8677D}" type="slidenum">
              <a:t>‹Nr.›</a:t>
            </a:fld>
            <a:endParaRPr/>
          </a:p>
        </p:txBody>
      </p:sp>
      <p:pic>
        <p:nvPicPr>
          <p:cNvPr id="6" name="Bild 5"/>
          <p:cNvPicPr>
            <a:picLocks noChangeAspect="1"/>
          </p:cNvPicPr>
          <p:nvPr userDrawn="1"/>
        </p:nvPicPr>
        <p:blipFill>
          <a:blip r:embed="rId2"/>
          <a:stretch>
            <a:fillRect/>
          </a:stretch>
        </p:blipFill>
        <p:spPr>
          <a:xfrm>
            <a:off x="136506" y="145087"/>
            <a:ext cx="2425700" cy="1447800"/>
          </a:xfrm>
          <a:prstGeom prst="rect">
            <a:avLst/>
          </a:prstGeom>
        </p:spPr>
      </p:pic>
      <p:pic>
        <p:nvPicPr>
          <p:cNvPr id="8" name="Bild 9">
            <a:extLst>
              <a:ext uri="{FF2B5EF4-FFF2-40B4-BE49-F238E27FC236}">
                <a16:creationId xmlns:a16="http://schemas.microsoft.com/office/drawing/2014/main" xmlns="" id="{52EDF952-28AC-A143-89ED-17CF3F67F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202" y="280357"/>
            <a:ext cx="1770671" cy="853716"/>
          </a:xfrm>
          <a:prstGeom prst="rect">
            <a:avLst/>
          </a:prstGeom>
        </p:spPr>
      </p:pic>
      <p:pic>
        <p:nvPicPr>
          <p:cNvPr id="9" name="Bild 9">
            <a:extLst>
              <a:ext uri="{FF2B5EF4-FFF2-40B4-BE49-F238E27FC236}">
                <a16:creationId xmlns:a16="http://schemas.microsoft.com/office/drawing/2014/main" xmlns="" id="{98FFA281-0306-9042-A62A-F525EA4FADC6}"/>
              </a:ext>
            </a:extLst>
          </p:cNvPr>
          <p:cNvPicPr>
            <a:picLocks noChangeAspect="1"/>
          </p:cNvPicPr>
          <p:nvPr userDrawn="1"/>
        </p:nvPicPr>
        <p:blipFill>
          <a:blip r:embed="rId4"/>
          <a:stretch>
            <a:fillRect/>
          </a:stretch>
        </p:blipFill>
        <p:spPr>
          <a:xfrm>
            <a:off x="6871564" y="262467"/>
            <a:ext cx="2247900" cy="889000"/>
          </a:xfrm>
          <a:prstGeom prst="rect">
            <a:avLst/>
          </a:prstGeom>
        </p:spPr>
      </p:pic>
      <p:pic>
        <p:nvPicPr>
          <p:cNvPr id="10" name="Bild 9">
            <a:extLst>
              <a:ext uri="{FF2B5EF4-FFF2-40B4-BE49-F238E27FC236}">
                <a16:creationId xmlns:a16="http://schemas.microsoft.com/office/drawing/2014/main" xmlns="" id="{86BAE5A1-17EA-AC4B-8B71-10C41432AC6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120" y="387351"/>
            <a:ext cx="1349326" cy="64533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Leere Präsentation">
    <p:spTree>
      <p:nvGrpSpPr>
        <p:cNvPr id="1" name=""/>
        <p:cNvGrpSpPr/>
        <p:nvPr/>
      </p:nvGrpSpPr>
      <p:grpSpPr>
        <a:xfrm>
          <a:off x="0" y="0"/>
          <a:ext cx="0" cy="0"/>
          <a:chOff x="0" y="0"/>
          <a:chExt cx="0" cy="0"/>
        </a:xfrm>
      </p:grpSpPr>
      <p:sp>
        <p:nvSpPr>
          <p:cNvPr id="24" name="Titeltext"/>
          <p:cNvSpPr>
            <a:spLocks noGrp="1"/>
          </p:cNvSpPr>
          <p:nvPr>
            <p:ph type="title"/>
          </p:nvPr>
        </p:nvSpPr>
        <p:spPr>
          <a:prstGeom prst="rect">
            <a:avLst/>
          </a:prstGeom>
        </p:spPr>
        <p:txBody>
          <a:bodyPr/>
          <a:lstStyle/>
          <a:p>
            <a:r>
              <a:t>Titeltext</a:t>
            </a:r>
          </a:p>
        </p:txBody>
      </p:sp>
      <p:sp>
        <p:nvSpPr>
          <p:cNvPr id="25" name="Textebene 1…"/>
          <p:cNvSpPr>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6" name="Foliennummer"/>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ie"/>
          <p:cNvSpPr/>
          <p:nvPr/>
        </p:nvSpPr>
        <p:spPr>
          <a:xfrm>
            <a:off x="14326" y="1761913"/>
            <a:ext cx="13004802" cy="1"/>
          </a:xfrm>
          <a:prstGeom prst="line">
            <a:avLst/>
          </a:prstGeom>
          <a:ln w="12700">
            <a:solidFill>
              <a:schemeClr val="accent1"/>
            </a:solidFill>
          </a:ln>
        </p:spPr>
        <p:txBody>
          <a:bodyPr lIns="0" tIns="0" rIns="0" bIns="0"/>
          <a:lstStyle/>
          <a:p>
            <a:pPr marL="0" marR="0" defTabSz="650240">
              <a:defRPr sz="1600">
                <a:uFillTx/>
                <a:latin typeface="Helvetica"/>
                <a:ea typeface="Helvetica"/>
                <a:cs typeface="Helvetica"/>
                <a:sym typeface="Helvetica"/>
              </a:defRPr>
            </a:pPr>
            <a:endParaRPr/>
          </a:p>
        </p:txBody>
      </p:sp>
      <p:sp>
        <p:nvSpPr>
          <p:cNvPr id="3" name="Titeltext"/>
          <p:cNvSpPr>
            <a:spLocks noGrp="1"/>
          </p:cNvSpPr>
          <p:nvPr>
            <p:ph type="title"/>
          </p:nvPr>
        </p:nvSpPr>
        <p:spPr>
          <a:xfrm>
            <a:off x="948266" y="2004059"/>
            <a:ext cx="9806836" cy="812801"/>
          </a:xfrm>
          <a:prstGeom prst="rect">
            <a:avLst/>
          </a:prstGeom>
          <a:ln w="12700">
            <a:miter lim="400000"/>
          </a:ln>
          <a:extLst>
            <a:ext uri="{C572A759-6A51-4108-AA02-DFA0A04FC94B}">
              <ma14:wrappingTextBoxFlag xmlns="" xmlns:ma14="http://schemas.microsoft.com/office/mac/drawingml/2011/main" val="1"/>
            </a:ext>
          </a:extLst>
        </p:spPr>
        <p:txBody>
          <a:bodyPr lIns="54186" tIns="54186" rIns="54186" bIns="54186"/>
          <a:lstStyle/>
          <a:p>
            <a:r>
              <a:t>Titeltext</a:t>
            </a:r>
          </a:p>
        </p:txBody>
      </p:sp>
      <p:sp>
        <p:nvSpPr>
          <p:cNvPr id="4" name="Textebene 1…"/>
          <p:cNvSpPr>
            <a:spLocks noGrp="1"/>
          </p:cNvSpPr>
          <p:nvPr>
            <p:ph type="body" idx="1"/>
          </p:nvPr>
        </p:nvSpPr>
        <p:spPr>
          <a:xfrm>
            <a:off x="948266" y="2816860"/>
            <a:ext cx="9806836" cy="6371392"/>
          </a:xfrm>
          <a:prstGeom prst="rect">
            <a:avLst/>
          </a:prstGeom>
          <a:ln w="12700">
            <a:miter lim="400000"/>
          </a:ln>
          <a:extLst>
            <a:ext uri="{C572A759-6A51-4108-AA02-DFA0A04FC94B}">
              <ma14:wrappingTextBoxFlag xmlns="" xmlns:ma14="http://schemas.microsoft.com/office/mac/drawingml/2011/main" val="1"/>
            </a:ext>
          </a:extLst>
        </p:spPr>
        <p:txBody>
          <a:bodyPr lIns="54186" tIns="54186" rIns="54186" bIns="54186"/>
          <a:lstStyle>
            <a:lvl2pPr>
              <a:buChar char="–"/>
            </a:lvl2pPr>
            <a:lvl3pPr marL="1248954" indent="-293914">
              <a:spcBef>
                <a:spcPts val="400"/>
              </a:spcBef>
              <a:defRPr sz="1800"/>
            </a:lvl3pPr>
            <a:lvl4pPr marL="1706154" indent="-293914">
              <a:spcBef>
                <a:spcPts val="400"/>
              </a:spcBef>
              <a:buChar char="–"/>
              <a:defRPr sz="1800"/>
            </a:lvl4pPr>
            <a:lvl5pPr marL="2163354" indent="-293914">
              <a:spcBef>
                <a:spcPts val="400"/>
              </a:spcBef>
              <a:buChar char="»"/>
              <a:defRPr sz="1800"/>
            </a:lvl5pPr>
          </a:lstStyle>
          <a:p>
            <a:r>
              <a:t>Textebene 1</a:t>
            </a:r>
          </a:p>
          <a:p>
            <a:pPr lvl="1"/>
            <a:r>
              <a:t>Textebene 2</a:t>
            </a:r>
          </a:p>
          <a:p>
            <a:pPr lvl="2"/>
            <a:r>
              <a:t>Textebene 3</a:t>
            </a:r>
          </a:p>
          <a:p>
            <a:pPr lvl="3"/>
            <a:r>
              <a:t>Textebene 4</a:t>
            </a:r>
          </a:p>
          <a:p>
            <a:pPr lvl="4"/>
            <a:r>
              <a:t>Textebene 5</a:t>
            </a:r>
          </a:p>
        </p:txBody>
      </p:sp>
      <p:sp>
        <p:nvSpPr>
          <p:cNvPr id="7" name="Foliennummer"/>
          <p:cNvSpPr>
            <a:spLocks noGrp="1"/>
          </p:cNvSpPr>
          <p:nvPr>
            <p:ph type="sldNum" sz="quarter" idx="2"/>
          </p:nvPr>
        </p:nvSpPr>
        <p:spPr>
          <a:xfrm>
            <a:off x="6201716" y="8033173"/>
            <a:ext cx="601368" cy="589548"/>
          </a:xfrm>
          <a:prstGeom prst="rect">
            <a:avLst/>
          </a:prstGeom>
          <a:ln w="12700">
            <a:miter lim="400000"/>
          </a:ln>
        </p:spPr>
        <p:txBody>
          <a:bodyPr wrap="none" lIns="54186" tIns="54186" rIns="54186" bIns="54186">
            <a:spAutoFit/>
          </a:bodyPr>
          <a:lstStyle>
            <a:lvl1pPr marL="0" marR="0" algn="ctr" defTabSz="830862"/>
          </a:lstStyle>
          <a:p>
            <a:fld id="{86CB4B4D-7CA3-9044-876B-883B54F8677D}" type="slidenum">
              <a:t>‹Nr.›</a:t>
            </a:fld>
            <a:endParaRPr/>
          </a:p>
        </p:txBody>
      </p:sp>
      <p:pic>
        <p:nvPicPr>
          <p:cNvPr id="8" name="Bild 7"/>
          <p:cNvPicPr>
            <a:picLocks noChangeAspect="1"/>
          </p:cNvPicPr>
          <p:nvPr userDrawn="1"/>
        </p:nvPicPr>
        <p:blipFill>
          <a:blip r:embed="rId4"/>
          <a:stretch>
            <a:fillRect/>
          </a:stretch>
        </p:blipFill>
        <p:spPr>
          <a:xfrm>
            <a:off x="136506" y="145087"/>
            <a:ext cx="2425700" cy="1447800"/>
          </a:xfrm>
          <a:prstGeom prst="rect">
            <a:avLst/>
          </a:prstGeom>
        </p:spPr>
      </p:pic>
      <p:pic>
        <p:nvPicPr>
          <p:cNvPr id="9" name="Bild 9">
            <a:extLst>
              <a:ext uri="{FF2B5EF4-FFF2-40B4-BE49-F238E27FC236}">
                <a16:creationId xmlns:a16="http://schemas.microsoft.com/office/drawing/2014/main" xmlns="" id="{833BE382-E64D-BF46-9568-24AA3B9FF91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72202" y="280357"/>
            <a:ext cx="1770671" cy="853716"/>
          </a:xfrm>
          <a:prstGeom prst="rect">
            <a:avLst/>
          </a:prstGeom>
        </p:spPr>
      </p:pic>
      <p:pic>
        <p:nvPicPr>
          <p:cNvPr id="11" name="Bild 9">
            <a:extLst>
              <a:ext uri="{FF2B5EF4-FFF2-40B4-BE49-F238E27FC236}">
                <a16:creationId xmlns:a16="http://schemas.microsoft.com/office/drawing/2014/main" xmlns="" id="{A2ED049D-38B2-C340-A485-498E84D9B61E}"/>
              </a:ext>
            </a:extLst>
          </p:cNvPr>
          <p:cNvPicPr>
            <a:picLocks noChangeAspect="1"/>
          </p:cNvPicPr>
          <p:nvPr userDrawn="1"/>
        </p:nvPicPr>
        <p:blipFill>
          <a:blip r:embed="rId6"/>
          <a:stretch>
            <a:fillRect/>
          </a:stretch>
        </p:blipFill>
        <p:spPr>
          <a:xfrm>
            <a:off x="6871564" y="262467"/>
            <a:ext cx="2247900" cy="889000"/>
          </a:xfrm>
          <a:prstGeom prst="rect">
            <a:avLst/>
          </a:prstGeom>
        </p:spPr>
      </p:pic>
      <p:pic>
        <p:nvPicPr>
          <p:cNvPr id="12" name="Bild 9">
            <a:extLst>
              <a:ext uri="{FF2B5EF4-FFF2-40B4-BE49-F238E27FC236}">
                <a16:creationId xmlns:a16="http://schemas.microsoft.com/office/drawing/2014/main" xmlns="" id="{10EF8ED3-50CA-CF4D-B761-1C9BAD73E62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52120" y="387351"/>
            <a:ext cx="1349326" cy="6453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57799" marR="57799" indent="0" algn="l" defTabSz="1300480" rtl="0" latinLnBrk="0">
        <a:lnSpc>
          <a:spcPct val="100000"/>
        </a:lnSpc>
        <a:spcBef>
          <a:spcPts val="0"/>
        </a:spcBef>
        <a:spcAft>
          <a:spcPts val="0"/>
        </a:spcAft>
        <a:buClrTx/>
        <a:buSzTx/>
        <a:buFontTx/>
        <a:buNone/>
        <a:tabLst/>
        <a:defRPr sz="3400" b="1" i="0" u="none" strike="noStrike" cap="none" spc="0" baseline="0">
          <a:ln>
            <a:noFill/>
          </a:ln>
          <a:solidFill>
            <a:srgbClr val="000000"/>
          </a:solidFill>
          <a:uFill>
            <a:solidFill>
              <a:srgbClr val="000000"/>
            </a:solidFill>
          </a:uFill>
          <a:latin typeface="+mn-lt"/>
          <a:ea typeface="+mn-ea"/>
          <a:cs typeface="+mn-cs"/>
          <a:sym typeface="Arial"/>
        </a:defRPr>
      </a:lvl1pPr>
      <a:lvl2pPr marL="57799" marR="57799" indent="228600" algn="l" defTabSz="1300480" rtl="0" latinLnBrk="0">
        <a:lnSpc>
          <a:spcPct val="100000"/>
        </a:lnSpc>
        <a:spcBef>
          <a:spcPts val="0"/>
        </a:spcBef>
        <a:spcAft>
          <a:spcPts val="0"/>
        </a:spcAft>
        <a:buClrTx/>
        <a:buSzTx/>
        <a:buFontTx/>
        <a:buNone/>
        <a:tabLst/>
        <a:defRPr sz="3400" b="1" i="0" u="none" strike="noStrike" cap="none" spc="0" baseline="0">
          <a:ln>
            <a:noFill/>
          </a:ln>
          <a:solidFill>
            <a:srgbClr val="000000"/>
          </a:solidFill>
          <a:uFill>
            <a:solidFill>
              <a:srgbClr val="000000"/>
            </a:solidFill>
          </a:uFill>
          <a:latin typeface="+mn-lt"/>
          <a:ea typeface="+mn-ea"/>
          <a:cs typeface="+mn-cs"/>
          <a:sym typeface="Arial"/>
        </a:defRPr>
      </a:lvl2pPr>
      <a:lvl3pPr marL="57799" marR="57799" indent="457200" algn="l" defTabSz="1300480" rtl="0" latinLnBrk="0">
        <a:lnSpc>
          <a:spcPct val="100000"/>
        </a:lnSpc>
        <a:spcBef>
          <a:spcPts val="0"/>
        </a:spcBef>
        <a:spcAft>
          <a:spcPts val="0"/>
        </a:spcAft>
        <a:buClrTx/>
        <a:buSzTx/>
        <a:buFontTx/>
        <a:buNone/>
        <a:tabLst/>
        <a:defRPr sz="3400" b="1" i="0" u="none" strike="noStrike" cap="none" spc="0" baseline="0">
          <a:ln>
            <a:noFill/>
          </a:ln>
          <a:solidFill>
            <a:srgbClr val="000000"/>
          </a:solidFill>
          <a:uFill>
            <a:solidFill>
              <a:srgbClr val="000000"/>
            </a:solidFill>
          </a:uFill>
          <a:latin typeface="+mn-lt"/>
          <a:ea typeface="+mn-ea"/>
          <a:cs typeface="+mn-cs"/>
          <a:sym typeface="Arial"/>
        </a:defRPr>
      </a:lvl3pPr>
      <a:lvl4pPr marL="57799" marR="57799" indent="685800" algn="l" defTabSz="1300480" rtl="0" latinLnBrk="0">
        <a:lnSpc>
          <a:spcPct val="100000"/>
        </a:lnSpc>
        <a:spcBef>
          <a:spcPts val="0"/>
        </a:spcBef>
        <a:spcAft>
          <a:spcPts val="0"/>
        </a:spcAft>
        <a:buClrTx/>
        <a:buSzTx/>
        <a:buFontTx/>
        <a:buNone/>
        <a:tabLst/>
        <a:defRPr sz="3400" b="1" i="0" u="none" strike="noStrike" cap="none" spc="0" baseline="0">
          <a:ln>
            <a:noFill/>
          </a:ln>
          <a:solidFill>
            <a:srgbClr val="000000"/>
          </a:solidFill>
          <a:uFill>
            <a:solidFill>
              <a:srgbClr val="000000"/>
            </a:solidFill>
          </a:uFill>
          <a:latin typeface="+mn-lt"/>
          <a:ea typeface="+mn-ea"/>
          <a:cs typeface="+mn-cs"/>
          <a:sym typeface="Arial"/>
        </a:defRPr>
      </a:lvl4pPr>
      <a:lvl5pPr marL="57799" marR="57799" indent="914400" algn="l" defTabSz="1300480" rtl="0" latinLnBrk="0">
        <a:lnSpc>
          <a:spcPct val="100000"/>
        </a:lnSpc>
        <a:spcBef>
          <a:spcPts val="0"/>
        </a:spcBef>
        <a:spcAft>
          <a:spcPts val="0"/>
        </a:spcAft>
        <a:buClrTx/>
        <a:buSzTx/>
        <a:buFontTx/>
        <a:buNone/>
        <a:tabLst/>
        <a:defRPr sz="3400" b="1" i="0" u="none" strike="noStrike" cap="none" spc="0" baseline="0">
          <a:ln>
            <a:noFill/>
          </a:ln>
          <a:solidFill>
            <a:srgbClr val="000000"/>
          </a:solidFill>
          <a:uFill>
            <a:solidFill>
              <a:srgbClr val="000000"/>
            </a:solidFill>
          </a:uFill>
          <a:latin typeface="+mn-lt"/>
          <a:ea typeface="+mn-ea"/>
          <a:cs typeface="+mn-cs"/>
          <a:sym typeface="Arial"/>
        </a:defRPr>
      </a:lvl5pPr>
      <a:lvl6pPr marL="57799" marR="57799" indent="1143000" algn="l" defTabSz="1300480" rtl="0" latinLnBrk="0">
        <a:lnSpc>
          <a:spcPct val="100000"/>
        </a:lnSpc>
        <a:spcBef>
          <a:spcPts val="0"/>
        </a:spcBef>
        <a:spcAft>
          <a:spcPts val="0"/>
        </a:spcAft>
        <a:buClrTx/>
        <a:buSzTx/>
        <a:buFontTx/>
        <a:buNone/>
        <a:tabLst/>
        <a:defRPr sz="3400" b="1" i="0" u="none" strike="noStrike" cap="none" spc="0" baseline="0">
          <a:ln>
            <a:noFill/>
          </a:ln>
          <a:solidFill>
            <a:srgbClr val="000000"/>
          </a:solidFill>
          <a:uFill>
            <a:solidFill>
              <a:srgbClr val="000000"/>
            </a:solidFill>
          </a:uFill>
          <a:latin typeface="+mn-lt"/>
          <a:ea typeface="+mn-ea"/>
          <a:cs typeface="+mn-cs"/>
          <a:sym typeface="Arial"/>
        </a:defRPr>
      </a:lvl6pPr>
      <a:lvl7pPr marL="57799" marR="57799" indent="1371600" algn="l" defTabSz="1300480" rtl="0" latinLnBrk="0">
        <a:lnSpc>
          <a:spcPct val="100000"/>
        </a:lnSpc>
        <a:spcBef>
          <a:spcPts val="0"/>
        </a:spcBef>
        <a:spcAft>
          <a:spcPts val="0"/>
        </a:spcAft>
        <a:buClrTx/>
        <a:buSzTx/>
        <a:buFontTx/>
        <a:buNone/>
        <a:tabLst/>
        <a:defRPr sz="3400" b="1" i="0" u="none" strike="noStrike" cap="none" spc="0" baseline="0">
          <a:ln>
            <a:noFill/>
          </a:ln>
          <a:solidFill>
            <a:srgbClr val="000000"/>
          </a:solidFill>
          <a:uFill>
            <a:solidFill>
              <a:srgbClr val="000000"/>
            </a:solidFill>
          </a:uFill>
          <a:latin typeface="+mn-lt"/>
          <a:ea typeface="+mn-ea"/>
          <a:cs typeface="+mn-cs"/>
          <a:sym typeface="Arial"/>
        </a:defRPr>
      </a:lvl7pPr>
      <a:lvl8pPr marL="57799" marR="57799" indent="1600200" algn="l" defTabSz="1300480" rtl="0" latinLnBrk="0">
        <a:lnSpc>
          <a:spcPct val="100000"/>
        </a:lnSpc>
        <a:spcBef>
          <a:spcPts val="0"/>
        </a:spcBef>
        <a:spcAft>
          <a:spcPts val="0"/>
        </a:spcAft>
        <a:buClrTx/>
        <a:buSzTx/>
        <a:buFontTx/>
        <a:buNone/>
        <a:tabLst/>
        <a:defRPr sz="3400" b="1" i="0" u="none" strike="noStrike" cap="none" spc="0" baseline="0">
          <a:ln>
            <a:noFill/>
          </a:ln>
          <a:solidFill>
            <a:srgbClr val="000000"/>
          </a:solidFill>
          <a:uFill>
            <a:solidFill>
              <a:srgbClr val="000000"/>
            </a:solidFill>
          </a:uFill>
          <a:latin typeface="+mn-lt"/>
          <a:ea typeface="+mn-ea"/>
          <a:cs typeface="+mn-cs"/>
          <a:sym typeface="Arial"/>
        </a:defRPr>
      </a:lvl8pPr>
      <a:lvl9pPr marL="57799" marR="57799" indent="1828800" algn="l" defTabSz="1300480" rtl="0" latinLnBrk="0">
        <a:lnSpc>
          <a:spcPct val="100000"/>
        </a:lnSpc>
        <a:spcBef>
          <a:spcPts val="0"/>
        </a:spcBef>
        <a:spcAft>
          <a:spcPts val="0"/>
        </a:spcAft>
        <a:buClrTx/>
        <a:buSzTx/>
        <a:buFontTx/>
        <a:buNone/>
        <a:tabLst/>
        <a:defRPr sz="3400" b="1" i="0" u="none" strike="noStrike" cap="none" spc="0" baseline="0">
          <a:ln>
            <a:noFill/>
          </a:ln>
          <a:solidFill>
            <a:srgbClr val="000000"/>
          </a:solidFill>
          <a:uFill>
            <a:solidFill>
              <a:srgbClr val="000000"/>
            </a:solidFill>
          </a:uFill>
          <a:latin typeface="+mn-lt"/>
          <a:ea typeface="+mn-ea"/>
          <a:cs typeface="+mn-cs"/>
          <a:sym typeface="Arial"/>
        </a:defRPr>
      </a:lvl9pPr>
    </p:titleStyle>
    <p:bodyStyle>
      <a:lvl1pPr marL="497840" marR="57799" indent="-457200" algn="l" defTabSz="130048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
            <a:solidFill>
              <a:srgbClr val="000000"/>
            </a:solidFill>
          </a:uFill>
          <a:latin typeface="+mn-lt"/>
          <a:ea typeface="+mn-ea"/>
          <a:cs typeface="+mn-cs"/>
          <a:sym typeface="Arial"/>
        </a:defRPr>
      </a:lvl1pPr>
      <a:lvl2pPr marL="878839" marR="57799" indent="-380999" algn="l" defTabSz="130048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
            <a:solidFill>
              <a:srgbClr val="000000"/>
            </a:solidFill>
          </a:uFill>
          <a:latin typeface="+mn-lt"/>
          <a:ea typeface="+mn-ea"/>
          <a:cs typeface="+mn-cs"/>
          <a:sym typeface="Arial"/>
        </a:defRPr>
      </a:lvl2pPr>
      <a:lvl3pPr marL="1346925" marR="57799" indent="-391885" algn="l" defTabSz="130048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
            <a:solidFill>
              <a:srgbClr val="000000"/>
            </a:solidFill>
          </a:uFill>
          <a:latin typeface="+mn-lt"/>
          <a:ea typeface="+mn-ea"/>
          <a:cs typeface="+mn-cs"/>
          <a:sym typeface="Arial"/>
        </a:defRPr>
      </a:lvl3pPr>
      <a:lvl4pPr marL="1804125" marR="57799" indent="-391885" algn="l" defTabSz="130048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
            <a:solidFill>
              <a:srgbClr val="000000"/>
            </a:solidFill>
          </a:uFill>
          <a:latin typeface="+mn-lt"/>
          <a:ea typeface="+mn-ea"/>
          <a:cs typeface="+mn-cs"/>
          <a:sym typeface="Arial"/>
        </a:defRPr>
      </a:lvl4pPr>
      <a:lvl5pPr marL="2261325" marR="57799" indent="-391885" algn="l" defTabSz="130048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
            <a:solidFill>
              <a:srgbClr val="000000"/>
            </a:solidFill>
          </a:uFill>
          <a:latin typeface="+mn-lt"/>
          <a:ea typeface="+mn-ea"/>
          <a:cs typeface="+mn-cs"/>
          <a:sym typeface="Arial"/>
        </a:defRPr>
      </a:lvl5pPr>
      <a:lvl6pPr marL="2261325" marR="57799" indent="-391885" algn="l" defTabSz="130048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
            <a:solidFill>
              <a:srgbClr val="000000"/>
            </a:solidFill>
          </a:uFill>
          <a:latin typeface="+mn-lt"/>
          <a:ea typeface="+mn-ea"/>
          <a:cs typeface="+mn-cs"/>
          <a:sym typeface="Arial"/>
        </a:defRPr>
      </a:lvl6pPr>
      <a:lvl7pPr marL="2261325" marR="57799" indent="-391885" algn="l" defTabSz="130048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
            <a:solidFill>
              <a:srgbClr val="000000"/>
            </a:solidFill>
          </a:uFill>
          <a:latin typeface="+mn-lt"/>
          <a:ea typeface="+mn-ea"/>
          <a:cs typeface="+mn-cs"/>
          <a:sym typeface="Arial"/>
        </a:defRPr>
      </a:lvl7pPr>
      <a:lvl8pPr marL="2261325" marR="57799" indent="-391885" algn="l" defTabSz="130048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
            <a:solidFill>
              <a:srgbClr val="000000"/>
            </a:solidFill>
          </a:uFill>
          <a:latin typeface="+mn-lt"/>
          <a:ea typeface="+mn-ea"/>
          <a:cs typeface="+mn-cs"/>
          <a:sym typeface="Arial"/>
        </a:defRPr>
      </a:lvl8pPr>
      <a:lvl9pPr marL="2261325" marR="57799" indent="-391885" algn="l" defTabSz="130048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
            <a:solidFill>
              <a:srgbClr val="000000"/>
            </a:solidFill>
          </a:uFill>
          <a:latin typeface="+mn-lt"/>
          <a:ea typeface="+mn-ea"/>
          <a:cs typeface="+mn-cs"/>
          <a:sym typeface="Arial"/>
        </a:defRPr>
      </a:lvl9pPr>
    </p:bodyStyle>
    <p:otherStyle>
      <a:lvl1pPr marL="0" marR="0" indent="0" algn="ctr" defTabSz="830862" latinLnBrk="0">
        <a:lnSpc>
          <a:spcPct val="100000"/>
        </a:lnSpc>
        <a:spcBef>
          <a:spcPts val="0"/>
        </a:spcBef>
        <a:spcAft>
          <a:spcPts val="0"/>
        </a:spcAft>
        <a:buClrTx/>
        <a:buSzTx/>
        <a:buFontTx/>
        <a:buNone/>
        <a:tabLst/>
        <a:defRPr sz="34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830862" latinLnBrk="0">
        <a:lnSpc>
          <a:spcPct val="100000"/>
        </a:lnSpc>
        <a:spcBef>
          <a:spcPts val="0"/>
        </a:spcBef>
        <a:spcAft>
          <a:spcPts val="0"/>
        </a:spcAft>
        <a:buClrTx/>
        <a:buSzTx/>
        <a:buFontTx/>
        <a:buNone/>
        <a:tabLst/>
        <a:defRPr sz="34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830862" latinLnBrk="0">
        <a:lnSpc>
          <a:spcPct val="100000"/>
        </a:lnSpc>
        <a:spcBef>
          <a:spcPts val="0"/>
        </a:spcBef>
        <a:spcAft>
          <a:spcPts val="0"/>
        </a:spcAft>
        <a:buClrTx/>
        <a:buSzTx/>
        <a:buFontTx/>
        <a:buNone/>
        <a:tabLst/>
        <a:defRPr sz="34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830862" latinLnBrk="0">
        <a:lnSpc>
          <a:spcPct val="100000"/>
        </a:lnSpc>
        <a:spcBef>
          <a:spcPts val="0"/>
        </a:spcBef>
        <a:spcAft>
          <a:spcPts val="0"/>
        </a:spcAft>
        <a:buClrTx/>
        <a:buSzTx/>
        <a:buFontTx/>
        <a:buNone/>
        <a:tabLst/>
        <a:defRPr sz="34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830862" latinLnBrk="0">
        <a:lnSpc>
          <a:spcPct val="100000"/>
        </a:lnSpc>
        <a:spcBef>
          <a:spcPts val="0"/>
        </a:spcBef>
        <a:spcAft>
          <a:spcPts val="0"/>
        </a:spcAft>
        <a:buClrTx/>
        <a:buSzTx/>
        <a:buFontTx/>
        <a:buNone/>
        <a:tabLst/>
        <a:defRPr sz="34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830862" latinLnBrk="0">
        <a:lnSpc>
          <a:spcPct val="100000"/>
        </a:lnSpc>
        <a:spcBef>
          <a:spcPts val="0"/>
        </a:spcBef>
        <a:spcAft>
          <a:spcPts val="0"/>
        </a:spcAft>
        <a:buClrTx/>
        <a:buSzTx/>
        <a:buFontTx/>
        <a:buNone/>
        <a:tabLst/>
        <a:defRPr sz="34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830862" latinLnBrk="0">
        <a:lnSpc>
          <a:spcPct val="100000"/>
        </a:lnSpc>
        <a:spcBef>
          <a:spcPts val="0"/>
        </a:spcBef>
        <a:spcAft>
          <a:spcPts val="0"/>
        </a:spcAft>
        <a:buClrTx/>
        <a:buSzTx/>
        <a:buFontTx/>
        <a:buNone/>
        <a:tabLst/>
        <a:defRPr sz="34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830862" latinLnBrk="0">
        <a:lnSpc>
          <a:spcPct val="100000"/>
        </a:lnSpc>
        <a:spcBef>
          <a:spcPts val="0"/>
        </a:spcBef>
        <a:spcAft>
          <a:spcPts val="0"/>
        </a:spcAft>
        <a:buClrTx/>
        <a:buSzTx/>
        <a:buFontTx/>
        <a:buNone/>
        <a:tabLst/>
        <a:defRPr sz="34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830862" latinLnBrk="0">
        <a:lnSpc>
          <a:spcPct val="100000"/>
        </a:lnSpc>
        <a:spcBef>
          <a:spcPts val="0"/>
        </a:spcBef>
        <a:spcAft>
          <a:spcPts val="0"/>
        </a:spcAft>
        <a:buClrTx/>
        <a:buSzTx/>
        <a:buFontTx/>
        <a:buNone/>
        <a:tabLst/>
        <a:defRPr sz="34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nnoforum-brandenburg.de/" TargetMode="External"/><Relationship Id="rId2" Type="http://schemas.openxmlformats.org/officeDocument/2006/relationships/hyperlink" Target="http://www.bildung-durch-verantwortung.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hochn.uni-hamburg.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s://www.google.de/url?sa=i&amp;rct=j&amp;q=&amp;esrc=s&amp;source=images&amp;cd=&amp;cad=rja&amp;uact=8&amp;ved=0ahUKEwi0kPDdp87UAhXOKFAKHSxiC-4QjRwIBw&amp;url=https://www.pik-potsdam.de/services/infothek/telegraphenberg-d/forschungsneubau/Logo_MWFK.gif/view&amp;psig=AFQjCNH75OJNycWStpe9CHDNVG-aPiSPIQ&amp;ust=149811293442783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AAA9"/>
            </a:gs>
            <a:gs pos="100000">
              <a:srgbClr val="DCDEE0"/>
            </a:gs>
          </a:gsLst>
          <a:lin ang="5400000" scaled="0"/>
        </a:gra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xmlns="" id="{9F684A4F-274F-E642-947E-175CB2D51018}"/>
              </a:ext>
            </a:extLst>
          </p:cNvPr>
          <p:cNvPicPr>
            <a:picLocks noChangeAspect="1"/>
          </p:cNvPicPr>
          <p:nvPr/>
        </p:nvPicPr>
        <p:blipFill rotWithShape="1">
          <a:blip r:embed="rId2">
            <a:extLst>
              <a:ext uri="{28A0092B-C50C-407E-A947-70E740481C1C}">
                <a14:useLocalDpi xmlns:a14="http://schemas.microsoft.com/office/drawing/2010/main" val="0"/>
              </a:ext>
            </a:extLst>
          </a:blip>
          <a:srcRect l="11111"/>
          <a:stretch/>
        </p:blipFill>
        <p:spPr>
          <a:xfrm>
            <a:off x="0" y="0"/>
            <a:ext cx="13004800" cy="9753600"/>
          </a:xfrm>
          <a:prstGeom prst="rect">
            <a:avLst/>
          </a:prstGeom>
        </p:spPr>
      </p:pic>
      <p:sp>
        <p:nvSpPr>
          <p:cNvPr id="35" name="Rechteck"/>
          <p:cNvSpPr/>
          <p:nvPr/>
        </p:nvSpPr>
        <p:spPr>
          <a:xfrm>
            <a:off x="108372" y="116953"/>
            <a:ext cx="12788056" cy="2978516"/>
          </a:xfrm>
          <a:prstGeom prst="rect">
            <a:avLst/>
          </a:prstGeom>
          <a:solidFill>
            <a:srgbClr val="FFFFFF"/>
          </a:solidFill>
          <a:ln w="3175">
            <a:solidFill>
              <a:srgbClr val="000000">
                <a:alpha val="0"/>
              </a:srgbClr>
            </a:solidFill>
          </a:ln>
          <a:extLst>
            <a:ext uri="{C572A759-6A51-4108-AA02-DFA0A04FC94B}">
              <ma14:wrappingTextBoxFlag xmlns="" xmlns:ma14="http://schemas.microsoft.com/office/mac/drawingml/2011/main" val="1"/>
            </a:ext>
          </a:extLst>
        </p:spPr>
        <p:txBody>
          <a:bodyPr lIns="54186" tIns="54186" rIns="54186" bIns="54186" anchor="ctr"/>
          <a:lstStyle/>
          <a:p>
            <a:r>
              <a:t>  </a:t>
            </a:r>
          </a:p>
        </p:txBody>
      </p:sp>
      <p:sp>
        <p:nvSpPr>
          <p:cNvPr id="38" name="Was tun mit der Agenda 2030!…"/>
          <p:cNvSpPr/>
          <p:nvPr/>
        </p:nvSpPr>
        <p:spPr>
          <a:xfrm>
            <a:off x="684000" y="1620000"/>
            <a:ext cx="11664000" cy="1440000"/>
          </a:xfrm>
          <a:prstGeom prst="rect">
            <a:avLst/>
          </a:prstGeom>
          <a:ln w="12700">
            <a:miter lim="400000"/>
          </a:ln>
          <a:extLst>
            <a:ext uri="{C572A759-6A51-4108-AA02-DFA0A04FC94B}">
              <ma14:wrappingTextBoxFlag xmlns="" xmlns:ma14="http://schemas.microsoft.com/office/mac/drawingml/2011/main" val="1"/>
            </a:ext>
          </a:extLst>
        </p:spPr>
        <p:txBody>
          <a:bodyPr wrap="square" lIns="54186" tIns="54186" rIns="54186" bIns="54186" anchor="ctr">
            <a:noAutofit/>
          </a:bodyPr>
          <a:lstStyle/>
          <a:p>
            <a:pPr marL="0" marR="0">
              <a:lnSpc>
                <a:spcPct val="90000"/>
              </a:lnSpc>
              <a:spcBef>
                <a:spcPts val="800"/>
              </a:spcBef>
              <a:buClr>
                <a:srgbClr val="000000"/>
              </a:buClr>
              <a:defRPr sz="3600">
                <a:latin typeface="BundesSerif"/>
                <a:ea typeface="BundesSerif"/>
                <a:cs typeface="BundesSerif"/>
                <a:sym typeface="BundesSerif"/>
              </a:defRPr>
            </a:pPr>
            <a:r>
              <a:rPr lang="de-DE" sz="2800" dirty="0"/>
              <a:t>WS1.4: Potentiale und Grenzen von Praxis-Hochschul-Kooperationen in Forschung und </a:t>
            </a:r>
            <a:r>
              <a:rPr lang="de-DE" sz="2800" dirty="0" smtClean="0"/>
              <a:t>Lehre</a:t>
            </a:r>
            <a:endParaRPr sz="2800" dirty="0" smtClean="0"/>
          </a:p>
          <a:p>
            <a:pPr marL="0" marR="0">
              <a:lnSpc>
                <a:spcPct val="110000"/>
              </a:lnSpc>
              <a:spcBef>
                <a:spcPts val="800"/>
              </a:spcBef>
              <a:buClr>
                <a:srgbClr val="000000"/>
              </a:buClr>
              <a:defRPr sz="1800" b="1">
                <a:latin typeface="BundesSans"/>
                <a:ea typeface="BundesSans"/>
                <a:cs typeface="BundesSans"/>
                <a:sym typeface="BundesSans"/>
              </a:defRPr>
            </a:pPr>
            <a:r>
              <a:rPr lang="de-DE" dirty="0" smtClean="0"/>
              <a:t>4. Symposium „Nachhaltigkeit in der Wissenschaft“ (SISI)</a:t>
            </a:r>
            <a:br>
              <a:rPr lang="de-DE" dirty="0" smtClean="0"/>
            </a:br>
            <a:r>
              <a:rPr lang="de-DE" dirty="0" smtClean="0"/>
              <a:t>17. Juli 2018, München</a:t>
            </a:r>
            <a:endParaRPr dirty="0"/>
          </a:p>
        </p:txBody>
      </p:sp>
      <p:pic>
        <p:nvPicPr>
          <p:cNvPr id="9" name="Bild 8"/>
          <p:cNvPicPr>
            <a:picLocks noChangeAspect="1"/>
          </p:cNvPicPr>
          <p:nvPr/>
        </p:nvPicPr>
        <p:blipFill>
          <a:blip r:embed="rId3"/>
          <a:stretch>
            <a:fillRect/>
          </a:stretch>
        </p:blipFill>
        <p:spPr>
          <a:xfrm>
            <a:off x="136506" y="145087"/>
            <a:ext cx="2425700" cy="1447800"/>
          </a:xfrm>
          <a:prstGeom prst="rect">
            <a:avLst/>
          </a:prstGeom>
        </p:spPr>
      </p:pic>
      <p:pic>
        <p:nvPicPr>
          <p:cNvPr id="10" name="Bild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202" y="280357"/>
            <a:ext cx="1770671" cy="853716"/>
          </a:xfrm>
          <a:prstGeom prst="rect">
            <a:avLst/>
          </a:prstGeom>
        </p:spPr>
      </p:pic>
      <p:pic>
        <p:nvPicPr>
          <p:cNvPr id="14" name="Bild 9">
            <a:extLst>
              <a:ext uri="{FF2B5EF4-FFF2-40B4-BE49-F238E27FC236}">
                <a16:creationId xmlns:a16="http://schemas.microsoft.com/office/drawing/2014/main" xmlns="" id="{6382F2BB-4E49-5D4F-B225-47FA11E62519}"/>
              </a:ext>
            </a:extLst>
          </p:cNvPr>
          <p:cNvPicPr>
            <a:picLocks noChangeAspect="1"/>
          </p:cNvPicPr>
          <p:nvPr/>
        </p:nvPicPr>
        <p:blipFill>
          <a:blip r:embed="rId5"/>
          <a:stretch>
            <a:fillRect/>
          </a:stretch>
        </p:blipFill>
        <p:spPr>
          <a:xfrm>
            <a:off x="6871564" y="262467"/>
            <a:ext cx="2247900" cy="889000"/>
          </a:xfrm>
          <a:prstGeom prst="rect">
            <a:avLst/>
          </a:prstGeom>
        </p:spPr>
      </p:pic>
      <p:pic>
        <p:nvPicPr>
          <p:cNvPr id="15" name="Bild 9">
            <a:extLst>
              <a:ext uri="{FF2B5EF4-FFF2-40B4-BE49-F238E27FC236}">
                <a16:creationId xmlns:a16="http://schemas.microsoft.com/office/drawing/2014/main" xmlns="" id="{BC4298F8-3A34-634F-99D2-84BFFE2ADA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2120" y="387351"/>
            <a:ext cx="1349326" cy="64533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Linie"/>
          <p:cNvSpPr/>
          <p:nvPr/>
        </p:nvSpPr>
        <p:spPr>
          <a:xfrm>
            <a:off x="14326" y="1761913"/>
            <a:ext cx="13004802" cy="1"/>
          </a:xfrm>
          <a:prstGeom prst="line">
            <a:avLst/>
          </a:prstGeom>
          <a:ln w="12700">
            <a:solidFill>
              <a:schemeClr val="accent1"/>
            </a:solidFill>
          </a:ln>
        </p:spPr>
        <p:txBody>
          <a:bodyPr lIns="0" tIns="0" rIns="0" bIns="0"/>
          <a:lstStyle/>
          <a:p>
            <a:pPr marL="0" marR="0" defTabSz="650240">
              <a:defRPr sz="1600">
                <a:uFillTx/>
                <a:latin typeface="Helvetica"/>
                <a:ea typeface="Helvetica"/>
                <a:cs typeface="Helvetica"/>
                <a:sym typeface="Helvetica"/>
              </a:defRPr>
            </a:pPr>
            <a:endParaRPr/>
          </a:p>
        </p:txBody>
      </p:sp>
      <p:sp>
        <p:nvSpPr>
          <p:cNvPr id="42" name="Titel"/>
          <p:cNvSpPr>
            <a:spLocks noGrp="1"/>
          </p:cNvSpPr>
          <p:nvPr>
            <p:ph type="title"/>
          </p:nvPr>
        </p:nvSpPr>
        <p:spPr>
          <a:xfrm>
            <a:off x="684000" y="2004059"/>
            <a:ext cx="11664000" cy="985326"/>
          </a:xfrm>
          <a:prstGeom prst="rect">
            <a:avLst/>
          </a:prstGeom>
        </p:spPr>
        <p:txBody>
          <a:bodyPr/>
          <a:lstStyle/>
          <a:p>
            <a:pPr marL="0" marR="0">
              <a:lnSpc>
                <a:spcPct val="90000"/>
              </a:lnSpc>
              <a:spcBef>
                <a:spcPts val="800"/>
              </a:spcBef>
              <a:buClr>
                <a:srgbClr val="000000"/>
              </a:buClr>
              <a:defRPr sz="3600">
                <a:latin typeface="BundesSerif"/>
                <a:ea typeface="BundesSerif"/>
                <a:cs typeface="BundesSerif"/>
                <a:sym typeface="BundesSerif"/>
              </a:defRPr>
            </a:pPr>
            <a:r>
              <a:rPr lang="de-DE" sz="2800" dirty="0"/>
              <a:t>WS1.4: Potentiale und Grenzen von Praxis-Hochschul-Kooperationen in Forschung und Lehre</a:t>
            </a:r>
          </a:p>
        </p:txBody>
      </p:sp>
      <p:sp>
        <p:nvSpPr>
          <p:cNvPr id="43" name="Text"/>
          <p:cNvSpPr>
            <a:spLocks noGrp="1"/>
          </p:cNvSpPr>
          <p:nvPr>
            <p:ph type="body" idx="1"/>
          </p:nvPr>
        </p:nvSpPr>
        <p:spPr>
          <a:xfrm>
            <a:off x="684000" y="3231530"/>
            <a:ext cx="11664000" cy="5956721"/>
          </a:xfrm>
          <a:prstGeom prst="rect">
            <a:avLst/>
          </a:prstGeom>
        </p:spPr>
        <p:txBody>
          <a:bodyPr/>
          <a:lstStyle/>
          <a:p>
            <a:pPr marL="40640" indent="0">
              <a:buNone/>
            </a:pPr>
            <a:r>
              <a:rPr lang="de-DE" dirty="0"/>
              <a:t>Bei Kooperationen zwischen Praxis und Hochschulen können beide Seiten voneinander profitieren. Wenn es dabei um nachhaltige Entwicklung geht, stellen solche Kooperationen eine besondere Stärke dar, weil beide Seiten unterschiedliche Fähigkeiten zur Lösung von Problemen einbringen. Allerdings ist die Zusammenarbeit kein Selbstläufer, da beide Seiten unterschiedliche Ziele und Erfolgsmaßstäbe verfolgen, verschiedene Sprachen sprechen und in anderen Zeiträumen denken. Im Workshop wurden Potenziale und Grenzen solcher Kooperationen ausgelotet.</a:t>
            </a:r>
          </a:p>
          <a:p>
            <a:pPr marL="40640" indent="0">
              <a:buNone/>
            </a:pPr>
            <a:endParaRPr lang="de-DE" dirty="0"/>
          </a:p>
          <a:p>
            <a:pPr marL="40640" indent="0">
              <a:buClr>
                <a:srgbClr val="000000"/>
              </a:buClr>
              <a:buNone/>
            </a:pP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Linie"/>
          <p:cNvSpPr/>
          <p:nvPr/>
        </p:nvSpPr>
        <p:spPr>
          <a:xfrm>
            <a:off x="14326" y="1761913"/>
            <a:ext cx="13004802" cy="1"/>
          </a:xfrm>
          <a:prstGeom prst="line">
            <a:avLst/>
          </a:prstGeom>
          <a:ln w="12700">
            <a:solidFill>
              <a:schemeClr val="accent1"/>
            </a:solidFill>
          </a:ln>
        </p:spPr>
        <p:txBody>
          <a:bodyPr lIns="0" tIns="0" rIns="0" bIns="0"/>
          <a:lstStyle/>
          <a:p>
            <a:pPr marL="0" marR="0" defTabSz="650240">
              <a:defRPr sz="1600">
                <a:uFillTx/>
                <a:latin typeface="Helvetica"/>
                <a:ea typeface="Helvetica"/>
                <a:cs typeface="Helvetica"/>
                <a:sym typeface="Helvetica"/>
              </a:defRPr>
            </a:pPr>
            <a:endParaRPr/>
          </a:p>
        </p:txBody>
      </p:sp>
      <p:sp>
        <p:nvSpPr>
          <p:cNvPr id="42" name="Titel"/>
          <p:cNvSpPr>
            <a:spLocks noGrp="1"/>
          </p:cNvSpPr>
          <p:nvPr>
            <p:ph type="title"/>
          </p:nvPr>
        </p:nvSpPr>
        <p:spPr>
          <a:xfrm>
            <a:off x="684000" y="2004059"/>
            <a:ext cx="11664000" cy="985326"/>
          </a:xfrm>
          <a:prstGeom prst="rect">
            <a:avLst/>
          </a:prstGeom>
        </p:spPr>
        <p:txBody>
          <a:bodyPr/>
          <a:lstStyle/>
          <a:p>
            <a:pPr marL="0" marR="0">
              <a:lnSpc>
                <a:spcPct val="90000"/>
              </a:lnSpc>
              <a:spcBef>
                <a:spcPts val="800"/>
              </a:spcBef>
              <a:buClr>
                <a:srgbClr val="000000"/>
              </a:buClr>
              <a:defRPr sz="3600">
                <a:latin typeface="BundesSerif"/>
                <a:ea typeface="BundesSerif"/>
                <a:cs typeface="BundesSerif"/>
                <a:sym typeface="BundesSerif"/>
              </a:defRPr>
            </a:pPr>
            <a:r>
              <a:rPr lang="de-DE" sz="2800" dirty="0"/>
              <a:t>WS1.4: Potentiale und Grenzen von Praxis-Hochschul-Kooperationen in Forschung und Lehre</a:t>
            </a:r>
          </a:p>
        </p:txBody>
      </p:sp>
      <p:sp>
        <p:nvSpPr>
          <p:cNvPr id="43" name="Text"/>
          <p:cNvSpPr>
            <a:spLocks noGrp="1"/>
          </p:cNvSpPr>
          <p:nvPr>
            <p:ph type="body" idx="1"/>
          </p:nvPr>
        </p:nvSpPr>
        <p:spPr>
          <a:xfrm>
            <a:off x="684000" y="3231530"/>
            <a:ext cx="11664000" cy="5956721"/>
          </a:xfrm>
          <a:prstGeom prst="rect">
            <a:avLst/>
          </a:prstGeom>
        </p:spPr>
        <p:txBody>
          <a:bodyPr/>
          <a:lstStyle/>
          <a:p>
            <a:pPr marL="40640" indent="0">
              <a:buNone/>
            </a:pPr>
            <a:r>
              <a:rPr lang="de-DE" dirty="0"/>
              <a:t>In seinem einführenden Input „Praxis-Hochschul-Kooperationen für nachhaltige Entwicklung – eine Einführung“ stellte Prof. Dr. Benjamin Nölting, Hochschule für nachhaltige Entwicklung Eberswalde, Ergebnissen aus dem Verbundprojekt HOCH</a:t>
            </a:r>
            <a:r>
              <a:rPr lang="de-DE" baseline="30000" dirty="0"/>
              <a:t>N</a:t>
            </a:r>
            <a:r>
              <a:rPr lang="de-DE" dirty="0"/>
              <a:t> vor und spannte damit einen Rahmen für die Diskussion. Danach beruhen Praxis-Hochschul-Kooperationen auf einem wechselseitigen, freiwilligen Austausch von Wissen, Ideen, Technologien, Erfahrungen zwischen Hochschulen und externen Transferpartner*innen wie Wirtschaftsakteur*innen, Politik, Verwaltungen, zivilgesellschaftlichen Organisationen, Initiativen und Bürger*innen. In solchen Kooperationen werden Lehre und Forschung in einen gesellschaftlichen Kontext einbettet. Dies kann zu neuartigen Lernprozessen auf Augenhöhe bei allen Beteiligten führen.</a:t>
            </a:r>
          </a:p>
          <a:p>
            <a:pPr marL="40640" indent="0">
              <a:buNone/>
            </a:pPr>
            <a:r>
              <a:rPr lang="de-DE" dirty="0"/>
              <a:t>Prof. Dr. Daniel Lang, </a:t>
            </a:r>
            <a:r>
              <a:rPr lang="de-DE" dirty="0" err="1"/>
              <a:t>Leuphana</a:t>
            </a:r>
            <a:r>
              <a:rPr lang="de-DE" dirty="0"/>
              <a:t> Universität Lüneburg, zeigte in seinem Vortrag „Transdisziplinäre Projekte im lokalen Kontext“ ein konkretes Beispiel einer weitreichenden Kooperation zwischen der Universität und der Stadt Lüneburg auf.</a:t>
            </a:r>
          </a:p>
          <a:p>
            <a:pPr marL="40640" indent="0">
              <a:buClr>
                <a:srgbClr val="000000"/>
              </a:buClr>
              <a:buNone/>
            </a:pPr>
            <a:endParaRPr dirty="0"/>
          </a:p>
        </p:txBody>
      </p:sp>
    </p:spTree>
    <p:extLst>
      <p:ext uri="{BB962C8B-B14F-4D97-AF65-F5344CB8AC3E}">
        <p14:creationId xmlns:p14="http://schemas.microsoft.com/office/powerpoint/2010/main" val="11628514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Linie"/>
          <p:cNvSpPr/>
          <p:nvPr/>
        </p:nvSpPr>
        <p:spPr>
          <a:xfrm>
            <a:off x="14326" y="1761913"/>
            <a:ext cx="13004802" cy="1"/>
          </a:xfrm>
          <a:prstGeom prst="line">
            <a:avLst/>
          </a:prstGeom>
          <a:ln w="12700">
            <a:solidFill>
              <a:schemeClr val="accent1"/>
            </a:solidFill>
          </a:ln>
        </p:spPr>
        <p:txBody>
          <a:bodyPr lIns="0" tIns="0" rIns="0" bIns="0"/>
          <a:lstStyle/>
          <a:p>
            <a:pPr marL="0" marR="0" defTabSz="650240">
              <a:defRPr sz="1600">
                <a:uFillTx/>
                <a:latin typeface="Helvetica"/>
                <a:ea typeface="Helvetica"/>
                <a:cs typeface="Helvetica"/>
                <a:sym typeface="Helvetica"/>
              </a:defRPr>
            </a:pPr>
            <a:endParaRPr/>
          </a:p>
        </p:txBody>
      </p:sp>
      <p:sp>
        <p:nvSpPr>
          <p:cNvPr id="42" name="Titel"/>
          <p:cNvSpPr>
            <a:spLocks noGrp="1"/>
          </p:cNvSpPr>
          <p:nvPr>
            <p:ph type="title"/>
          </p:nvPr>
        </p:nvSpPr>
        <p:spPr>
          <a:xfrm>
            <a:off x="684000" y="2004059"/>
            <a:ext cx="11664000" cy="985326"/>
          </a:xfrm>
          <a:prstGeom prst="rect">
            <a:avLst/>
          </a:prstGeom>
        </p:spPr>
        <p:txBody>
          <a:bodyPr/>
          <a:lstStyle/>
          <a:p>
            <a:pPr marL="0" marR="0">
              <a:lnSpc>
                <a:spcPct val="90000"/>
              </a:lnSpc>
              <a:spcBef>
                <a:spcPts val="800"/>
              </a:spcBef>
              <a:buClr>
                <a:srgbClr val="000000"/>
              </a:buClr>
              <a:defRPr sz="3600">
                <a:latin typeface="BundesSerif"/>
                <a:ea typeface="BundesSerif"/>
                <a:cs typeface="BundesSerif"/>
                <a:sym typeface="BundesSerif"/>
              </a:defRPr>
            </a:pPr>
            <a:r>
              <a:rPr lang="de-DE" sz="2800" dirty="0"/>
              <a:t>WS1.4: Potentiale und Grenzen von Praxis-Hochschul-Kooperationen in Forschung und Lehre</a:t>
            </a:r>
          </a:p>
        </p:txBody>
      </p:sp>
      <p:sp>
        <p:nvSpPr>
          <p:cNvPr id="43" name="Text"/>
          <p:cNvSpPr>
            <a:spLocks noGrp="1"/>
          </p:cNvSpPr>
          <p:nvPr>
            <p:ph type="body" idx="1"/>
          </p:nvPr>
        </p:nvSpPr>
        <p:spPr>
          <a:xfrm>
            <a:off x="684000" y="3231530"/>
            <a:ext cx="11664000" cy="5956721"/>
          </a:xfrm>
          <a:prstGeom prst="rect">
            <a:avLst/>
          </a:prstGeom>
        </p:spPr>
        <p:txBody>
          <a:bodyPr/>
          <a:lstStyle/>
          <a:p>
            <a:pPr marL="40640" indent="0">
              <a:buNone/>
            </a:pPr>
            <a:r>
              <a:rPr lang="de-DE" sz="2100" dirty="0"/>
              <a:t>In einer anschließenden </a:t>
            </a:r>
            <a:r>
              <a:rPr lang="de-DE" sz="2100" dirty="0" err="1"/>
              <a:t>Fish</a:t>
            </a:r>
            <a:r>
              <a:rPr lang="de-DE" sz="2100" dirty="0"/>
              <a:t> Bowl Diskussion zwischen Praxis und Wissenschaft, moderiert von Prof. Dr. Heike Walk, Hochschule für nachhaltige Entwicklung Eberswalde, wurden die Themen durch folgende Diskussionsteilnehmer*innen vertieft: </a:t>
            </a:r>
          </a:p>
          <a:p>
            <a:pPr lvl="0"/>
            <a:r>
              <a:rPr lang="de-DE" sz="2100" dirty="0"/>
              <a:t>Prof. Dr. Gabriele Gien, Präsidentin der Katholischen Universität Eichstätt-Ingolstadt, Vorstand Hochschulnetzwerk Bildung durch Verantwortung (</a:t>
            </a:r>
            <a:r>
              <a:rPr lang="de-DE" sz="2100" dirty="0">
                <a:hlinkClick r:id="rId2"/>
              </a:rPr>
              <a:t>http://www.bildung-durch-verantwortung.de</a:t>
            </a:r>
            <a:r>
              <a:rPr lang="de-DE" sz="2100" dirty="0"/>
              <a:t>); „Third Mission Strategie im Kontext von Lehr- und Lernentwicklung an Hochschulen“</a:t>
            </a:r>
          </a:p>
          <a:p>
            <a:pPr lvl="0"/>
            <a:r>
              <a:rPr lang="de-DE" sz="2100" dirty="0"/>
              <a:t>Heiner Petersen, Landwirt, </a:t>
            </a:r>
            <a:r>
              <a:rPr lang="de-DE" sz="2100" dirty="0" err="1"/>
              <a:t>InnoForum</a:t>
            </a:r>
            <a:r>
              <a:rPr lang="de-DE" sz="2100" dirty="0"/>
              <a:t> Ökolandbau Brandenburg (</a:t>
            </a:r>
            <a:r>
              <a:rPr lang="de-DE" sz="2100" u="sng" dirty="0">
                <a:hlinkClick r:id="rId3"/>
              </a:rPr>
              <a:t>http://innoforum-brandenburg.de/</a:t>
            </a:r>
            <a:r>
              <a:rPr lang="de-DE" sz="2100" dirty="0"/>
              <a:t>); „Wie Ökolandbaubetriebe mit Studierenden und Wissenschaftler*innen forschen und lernen“</a:t>
            </a:r>
          </a:p>
          <a:p>
            <a:pPr lvl="0"/>
            <a:r>
              <a:rPr lang="de-DE" sz="2100" dirty="0"/>
              <a:t>Dr. Karl-Heinz Rehbein, Beauftragter für Nachhaltigkeit der Hansestadt Lüneburg, Partner in der Initiative Zukunftsstadt-Projekt „Lüneburg 2030+“; „Kooperation zwischen Universität und Verwaltung aus der Sicht einer Kommune“</a:t>
            </a:r>
          </a:p>
          <a:p>
            <a:pPr lvl="0"/>
            <a:r>
              <a:rPr lang="de-DE" sz="2100" dirty="0"/>
              <a:t>Stephanie Jahn, M.A.; Wissenschaftliche Mitarbeiterin in den Forschungsprojekten HOCH</a:t>
            </a:r>
            <a:r>
              <a:rPr lang="de-DE" sz="2100" baseline="30000" dirty="0"/>
              <a:t>N</a:t>
            </a:r>
            <a:r>
              <a:rPr lang="de-DE" sz="2100" dirty="0"/>
              <a:t> und MONA, </a:t>
            </a:r>
            <a:r>
              <a:rPr lang="de-DE" sz="2100" dirty="0" err="1"/>
              <a:t>Leuphana</a:t>
            </a:r>
            <a:r>
              <a:rPr lang="de-DE" sz="2100" dirty="0"/>
              <a:t> Universität Lüneburg, </a:t>
            </a:r>
            <a:r>
              <a:rPr lang="de-DE" sz="2100" dirty="0" err="1"/>
              <a:t>SynSICRIS</a:t>
            </a:r>
            <a:r>
              <a:rPr lang="de-DE" sz="2100" dirty="0"/>
              <a:t>, Universität Kassel; „Stellschrauben erfolgreicher Forschungs-Praxis-Kooperationen“</a:t>
            </a:r>
          </a:p>
          <a:p>
            <a:pPr lvl="0"/>
            <a:r>
              <a:rPr lang="de-DE" sz="2100" dirty="0"/>
              <a:t>Jan-Hendrik Skroblin, Student, studentischer Vizepräsident der Hochschule für nachhaltige Entwicklung Eberswalde a.D.; „Praxiskooperationen aus studentischer Perspektive“</a:t>
            </a:r>
          </a:p>
          <a:p>
            <a:pPr marL="40640" indent="0">
              <a:buClr>
                <a:srgbClr val="000000"/>
              </a:buClr>
              <a:buNone/>
            </a:pPr>
            <a:endParaRPr dirty="0"/>
          </a:p>
        </p:txBody>
      </p:sp>
    </p:spTree>
    <p:extLst>
      <p:ext uri="{BB962C8B-B14F-4D97-AF65-F5344CB8AC3E}">
        <p14:creationId xmlns:p14="http://schemas.microsoft.com/office/powerpoint/2010/main" val="20213475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Linie"/>
          <p:cNvSpPr/>
          <p:nvPr/>
        </p:nvSpPr>
        <p:spPr>
          <a:xfrm>
            <a:off x="14326" y="1761913"/>
            <a:ext cx="13004802" cy="1"/>
          </a:xfrm>
          <a:prstGeom prst="line">
            <a:avLst/>
          </a:prstGeom>
          <a:ln w="12700">
            <a:solidFill>
              <a:schemeClr val="accent1"/>
            </a:solidFill>
          </a:ln>
        </p:spPr>
        <p:txBody>
          <a:bodyPr lIns="0" tIns="0" rIns="0" bIns="0"/>
          <a:lstStyle/>
          <a:p>
            <a:pPr marL="0" marR="0" defTabSz="650240">
              <a:defRPr sz="1600">
                <a:uFillTx/>
                <a:latin typeface="Helvetica"/>
                <a:ea typeface="Helvetica"/>
                <a:cs typeface="Helvetica"/>
                <a:sym typeface="Helvetica"/>
              </a:defRPr>
            </a:pPr>
            <a:endParaRPr/>
          </a:p>
        </p:txBody>
      </p:sp>
      <p:sp>
        <p:nvSpPr>
          <p:cNvPr id="42" name="Titel"/>
          <p:cNvSpPr>
            <a:spLocks noGrp="1"/>
          </p:cNvSpPr>
          <p:nvPr>
            <p:ph type="title"/>
          </p:nvPr>
        </p:nvSpPr>
        <p:spPr>
          <a:xfrm>
            <a:off x="684000" y="2004059"/>
            <a:ext cx="11664000" cy="985326"/>
          </a:xfrm>
          <a:prstGeom prst="rect">
            <a:avLst/>
          </a:prstGeom>
        </p:spPr>
        <p:txBody>
          <a:bodyPr/>
          <a:lstStyle/>
          <a:p>
            <a:pPr marL="0" marR="0">
              <a:lnSpc>
                <a:spcPct val="90000"/>
              </a:lnSpc>
              <a:spcBef>
                <a:spcPts val="800"/>
              </a:spcBef>
              <a:buClr>
                <a:srgbClr val="000000"/>
              </a:buClr>
              <a:defRPr sz="3600">
                <a:latin typeface="BundesSerif"/>
                <a:ea typeface="BundesSerif"/>
                <a:cs typeface="BundesSerif"/>
                <a:sym typeface="BundesSerif"/>
              </a:defRPr>
            </a:pPr>
            <a:r>
              <a:rPr lang="de-DE" sz="2800" dirty="0"/>
              <a:t>WS1.4: Potentiale und Grenzen von Praxis-Hochschul-Kooperationen in Forschung und Lehre</a:t>
            </a:r>
          </a:p>
        </p:txBody>
      </p:sp>
      <p:sp>
        <p:nvSpPr>
          <p:cNvPr id="43" name="Text"/>
          <p:cNvSpPr>
            <a:spLocks noGrp="1"/>
          </p:cNvSpPr>
          <p:nvPr>
            <p:ph type="body" idx="1"/>
          </p:nvPr>
        </p:nvSpPr>
        <p:spPr>
          <a:xfrm>
            <a:off x="684000" y="3231530"/>
            <a:ext cx="11664000" cy="5956721"/>
          </a:xfrm>
          <a:prstGeom prst="rect">
            <a:avLst/>
          </a:prstGeom>
        </p:spPr>
        <p:txBody>
          <a:bodyPr/>
          <a:lstStyle/>
          <a:p>
            <a:pPr marL="40640" indent="0">
              <a:buNone/>
            </a:pPr>
            <a:r>
              <a:rPr lang="de-DE" dirty="0"/>
              <a:t>In einer ersten Runde wurde über die </a:t>
            </a:r>
            <a:r>
              <a:rPr lang="de-DE" b="1" dirty="0"/>
              <a:t>Lehre</a:t>
            </a:r>
            <a:r>
              <a:rPr lang="de-DE" dirty="0"/>
              <a:t> diskutiert. Gleich zu Beginn wurde betont, dass Praxis-Hochschul-Kooperationen dazu führen dazu, dass die Hochschule ihr Grundverständnis hinterfragen und sich ihrem Zweck und ihrer Rolle in der Gesellschaft auseinandersetzen muss.</a:t>
            </a:r>
          </a:p>
          <a:p>
            <a:pPr marL="40640" indent="0">
              <a:buNone/>
            </a:pPr>
            <a:r>
              <a:rPr lang="de-DE" dirty="0"/>
              <a:t>In der Diskussion wurde deutlich gemacht, dass Studierende in Praxis-Hochschulkooperationen eine ganz neue Rolle einnehmen, weil sie in der Auseinandersetzung mit der Praxis, z.B. in studentischen Projekten und Abschlussarbeiten, ihre Lernprozesse mitgestalten und ein breites Spektrum an Kompetenzen erproben und lernen können. Sie können Ideengeber und Katalysator für gesellschaftliche Lernprozesse sein.</a:t>
            </a:r>
          </a:p>
          <a:p>
            <a:pPr marL="40640" indent="0">
              <a:buNone/>
            </a:pPr>
            <a:r>
              <a:rPr lang="de-DE" dirty="0"/>
              <a:t>In solch eher neuartigen Lehr-Lern-Formaten begleiten die Lehrenden die Studierenden. Insbesondere die Rückkopplung solcher praxisorientierten Lernprozesse einerseits an die Theorie und andererseits an die Praxis ist didaktisch anspruchsvoll. Dies schließt auch eine Reflexion der Lernprozesse auf allen Seiten ein, die die Lehrenden anstoßen und anleiten müssen. Erst dadurch wird aus einer interessanten Erfahrung ein komplexer Lernprozess.</a:t>
            </a:r>
          </a:p>
          <a:p>
            <a:pPr marL="40640" indent="0">
              <a:buClr>
                <a:srgbClr val="000000"/>
              </a:buClr>
              <a:buNone/>
            </a:pPr>
            <a:endParaRPr dirty="0"/>
          </a:p>
        </p:txBody>
      </p:sp>
    </p:spTree>
    <p:extLst>
      <p:ext uri="{BB962C8B-B14F-4D97-AF65-F5344CB8AC3E}">
        <p14:creationId xmlns:p14="http://schemas.microsoft.com/office/powerpoint/2010/main" val="271508016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Linie"/>
          <p:cNvSpPr/>
          <p:nvPr/>
        </p:nvSpPr>
        <p:spPr>
          <a:xfrm>
            <a:off x="14326" y="1761913"/>
            <a:ext cx="13004802" cy="1"/>
          </a:xfrm>
          <a:prstGeom prst="line">
            <a:avLst/>
          </a:prstGeom>
          <a:ln w="12700">
            <a:solidFill>
              <a:schemeClr val="accent1"/>
            </a:solidFill>
          </a:ln>
        </p:spPr>
        <p:txBody>
          <a:bodyPr lIns="0" tIns="0" rIns="0" bIns="0"/>
          <a:lstStyle/>
          <a:p>
            <a:pPr marL="0" marR="0" defTabSz="650240">
              <a:defRPr sz="1600">
                <a:uFillTx/>
                <a:latin typeface="Helvetica"/>
                <a:ea typeface="Helvetica"/>
                <a:cs typeface="Helvetica"/>
                <a:sym typeface="Helvetica"/>
              </a:defRPr>
            </a:pPr>
            <a:endParaRPr/>
          </a:p>
        </p:txBody>
      </p:sp>
      <p:sp>
        <p:nvSpPr>
          <p:cNvPr id="42" name="Titel"/>
          <p:cNvSpPr>
            <a:spLocks noGrp="1"/>
          </p:cNvSpPr>
          <p:nvPr>
            <p:ph type="title"/>
          </p:nvPr>
        </p:nvSpPr>
        <p:spPr>
          <a:xfrm>
            <a:off x="684000" y="2004059"/>
            <a:ext cx="11664000" cy="985326"/>
          </a:xfrm>
          <a:prstGeom prst="rect">
            <a:avLst/>
          </a:prstGeom>
        </p:spPr>
        <p:txBody>
          <a:bodyPr/>
          <a:lstStyle/>
          <a:p>
            <a:pPr marL="0" marR="0">
              <a:lnSpc>
                <a:spcPct val="90000"/>
              </a:lnSpc>
              <a:spcBef>
                <a:spcPts val="800"/>
              </a:spcBef>
              <a:buClr>
                <a:srgbClr val="000000"/>
              </a:buClr>
              <a:defRPr sz="3600">
                <a:latin typeface="BundesSerif"/>
                <a:ea typeface="BundesSerif"/>
                <a:cs typeface="BundesSerif"/>
                <a:sym typeface="BundesSerif"/>
              </a:defRPr>
            </a:pPr>
            <a:r>
              <a:rPr lang="de-DE" sz="2800" dirty="0"/>
              <a:t>WS1.4: Potentiale und Grenzen von Praxis-Hochschul-Kooperationen in Forschung und Lehre</a:t>
            </a:r>
          </a:p>
        </p:txBody>
      </p:sp>
      <p:sp>
        <p:nvSpPr>
          <p:cNvPr id="43" name="Text"/>
          <p:cNvSpPr>
            <a:spLocks noGrp="1"/>
          </p:cNvSpPr>
          <p:nvPr>
            <p:ph type="body" idx="1"/>
          </p:nvPr>
        </p:nvSpPr>
        <p:spPr>
          <a:xfrm>
            <a:off x="684000" y="3231530"/>
            <a:ext cx="11664000" cy="5956721"/>
          </a:xfrm>
          <a:prstGeom prst="rect">
            <a:avLst/>
          </a:prstGeom>
        </p:spPr>
        <p:txBody>
          <a:bodyPr/>
          <a:lstStyle/>
          <a:p>
            <a:pPr marL="40640" indent="0">
              <a:buNone/>
            </a:pPr>
            <a:r>
              <a:rPr lang="de-DE" dirty="0"/>
              <a:t>Bei Praxis-Hochschul-Kooperationen für die </a:t>
            </a:r>
            <a:r>
              <a:rPr lang="de-DE" b="1" dirty="0"/>
              <a:t>Forschung</a:t>
            </a:r>
            <a:r>
              <a:rPr lang="de-DE" dirty="0"/>
              <a:t> betonten die Praxisakteure, dass es sinnvoll sei, die Methoden- und Steuerungskompetenz der Hochschule für die Bearbeitung von Problemen und Multi-Stakeholder-Ansätze zu nutzen. Den Hochschulen wurde dabei eine wissenschaftliche Neutralität zugute gehalten, die für gesellschaftliche Aushandlungsprozesse hilfreich sei.</a:t>
            </a:r>
          </a:p>
          <a:p>
            <a:pPr marL="40640" indent="0">
              <a:buNone/>
            </a:pPr>
            <a:r>
              <a:rPr lang="de-DE" dirty="0"/>
              <a:t>Als Anforderung an Hochschulen in solchen Prozessen wurde formuliert, dass sie deswegen in der Lage wären, Konflikte offensiv anzusprechen und zum Gegenstand der Diskussion zu machen. Dafür, so wurde in der Diskussion gesagt, braucht es auf Seiten der Hochschulen noch mehr Steuerungswissen, einen Instrumentenkasten, die Legitimation von Seiten der Hochschulleitung und eine pragmatische Herangehensweise, solche Kooperationen einfach mal zu machen.</a:t>
            </a:r>
          </a:p>
          <a:p>
            <a:pPr marL="40640" indent="0">
              <a:buNone/>
            </a:pPr>
            <a:r>
              <a:rPr lang="de-DE" dirty="0"/>
              <a:t>Die Diskussionsergebnisse wurden auf Karten mitprotokolliert. Die gelben Karten zeigen den weiteren Handlungs- und Forschungsbedarf auf. Das </a:t>
            </a:r>
            <a:r>
              <a:rPr lang="de-DE" b="1" dirty="0"/>
              <a:t>Verbundprojekt HOCH</a:t>
            </a:r>
            <a:r>
              <a:rPr lang="de-DE" b="1" baseline="30000" dirty="0"/>
              <a:t>N</a:t>
            </a:r>
            <a:r>
              <a:rPr lang="de-DE" dirty="0"/>
              <a:t> wird sich dieser Fragen u.a. im Arbeitspaket Transfer annehmen (</a:t>
            </a:r>
            <a:r>
              <a:rPr lang="de-DE" dirty="0">
                <a:hlinkClick r:id="rId2"/>
              </a:rPr>
              <a:t>https://www.hochn.uni-hamburg.de</a:t>
            </a:r>
            <a:r>
              <a:rPr lang="de-DE" dirty="0" smtClean="0">
                <a:hlinkClick r:id="rId2"/>
              </a:rPr>
              <a:t>/</a:t>
            </a:r>
            <a:r>
              <a:rPr lang="de-DE" dirty="0" smtClean="0"/>
              <a:t>).</a:t>
            </a:r>
            <a:endParaRPr lang="de-DE" dirty="0"/>
          </a:p>
          <a:p>
            <a:pPr marL="40640" indent="0">
              <a:buClr>
                <a:srgbClr val="000000"/>
              </a:buClr>
              <a:buNone/>
            </a:pPr>
            <a:endParaRPr dirty="0"/>
          </a:p>
        </p:txBody>
      </p:sp>
    </p:spTree>
    <p:extLst>
      <p:ext uri="{BB962C8B-B14F-4D97-AF65-F5344CB8AC3E}">
        <p14:creationId xmlns:p14="http://schemas.microsoft.com/office/powerpoint/2010/main" val="16474236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Linie"/>
          <p:cNvSpPr/>
          <p:nvPr/>
        </p:nvSpPr>
        <p:spPr>
          <a:xfrm>
            <a:off x="14326" y="1761913"/>
            <a:ext cx="13004802" cy="1"/>
          </a:xfrm>
          <a:prstGeom prst="line">
            <a:avLst/>
          </a:prstGeom>
          <a:ln w="12700">
            <a:solidFill>
              <a:schemeClr val="accent1"/>
            </a:solidFill>
          </a:ln>
        </p:spPr>
        <p:txBody>
          <a:bodyPr lIns="0" tIns="0" rIns="0" bIns="0"/>
          <a:lstStyle/>
          <a:p>
            <a:pPr marL="0" marR="0" defTabSz="650240">
              <a:defRPr sz="1600">
                <a:uFillTx/>
                <a:latin typeface="Helvetica"/>
                <a:ea typeface="Helvetica"/>
                <a:cs typeface="Helvetica"/>
                <a:sym typeface="Helvetica"/>
              </a:defRPr>
            </a:pPr>
            <a:endParaRPr/>
          </a:p>
        </p:txBody>
      </p:sp>
      <p:sp>
        <p:nvSpPr>
          <p:cNvPr id="42" name="Titel"/>
          <p:cNvSpPr>
            <a:spLocks noGrp="1"/>
          </p:cNvSpPr>
          <p:nvPr>
            <p:ph type="title"/>
          </p:nvPr>
        </p:nvSpPr>
        <p:spPr>
          <a:xfrm>
            <a:off x="684000" y="2004059"/>
            <a:ext cx="11664000" cy="985326"/>
          </a:xfrm>
          <a:prstGeom prst="rect">
            <a:avLst/>
          </a:prstGeom>
        </p:spPr>
        <p:txBody>
          <a:bodyPr/>
          <a:lstStyle/>
          <a:p>
            <a:pPr marL="0" marR="0">
              <a:lnSpc>
                <a:spcPct val="90000"/>
              </a:lnSpc>
              <a:spcBef>
                <a:spcPts val="800"/>
              </a:spcBef>
              <a:buClr>
                <a:srgbClr val="000000"/>
              </a:buClr>
              <a:defRPr sz="3600">
                <a:latin typeface="BundesSerif"/>
                <a:ea typeface="BundesSerif"/>
                <a:cs typeface="BundesSerif"/>
                <a:sym typeface="BundesSerif"/>
              </a:defRPr>
            </a:pPr>
            <a:r>
              <a:rPr lang="de-DE" sz="2800" dirty="0"/>
              <a:t>WS1.4: Potentiale und Grenzen von Praxis-Hochschul-Kooperationen in Forschung und Lehre</a:t>
            </a:r>
          </a:p>
        </p:txBody>
      </p:sp>
      <p:sp>
        <p:nvSpPr>
          <p:cNvPr id="43" name="Text"/>
          <p:cNvSpPr>
            <a:spLocks noGrp="1"/>
          </p:cNvSpPr>
          <p:nvPr>
            <p:ph type="body" idx="1"/>
          </p:nvPr>
        </p:nvSpPr>
        <p:spPr>
          <a:xfrm>
            <a:off x="684000" y="3231530"/>
            <a:ext cx="11664000" cy="5956721"/>
          </a:xfrm>
          <a:prstGeom prst="rect">
            <a:avLst/>
          </a:prstGeom>
        </p:spPr>
        <p:txBody>
          <a:bodyPr/>
          <a:lstStyle/>
          <a:p>
            <a:pPr marL="40640" indent="0">
              <a:buClr>
                <a:srgbClr val="000000"/>
              </a:buClr>
              <a:buNone/>
            </a:pPr>
            <a:r>
              <a:rPr lang="de-DE" dirty="0" smtClean="0"/>
              <a:t>Ergebnisse der </a:t>
            </a:r>
            <a:r>
              <a:rPr lang="de-DE" dirty="0" err="1" smtClean="0"/>
              <a:t>Fish</a:t>
            </a:r>
            <a:r>
              <a:rPr lang="de-DE" dirty="0"/>
              <a:t> </a:t>
            </a:r>
            <a:r>
              <a:rPr lang="de-DE" dirty="0" smtClean="0"/>
              <a:t>Bowl-Diskussion</a:t>
            </a:r>
            <a:endParaRPr dirty="0"/>
          </a:p>
        </p:txBody>
      </p:sp>
      <p:pic>
        <p:nvPicPr>
          <p:cNvPr id="5" name="Grafik 4"/>
          <p:cNvPicPr/>
          <p:nvPr/>
        </p:nvPicPr>
        <p:blipFill rotWithShape="1">
          <a:blip r:embed="rId2">
            <a:extLst>
              <a:ext uri="{28A0092B-C50C-407E-A947-70E740481C1C}">
                <a14:useLocalDpi xmlns:a14="http://schemas.microsoft.com/office/drawing/2010/main" val="0"/>
              </a:ext>
            </a:extLst>
          </a:blip>
          <a:srcRect b="1172"/>
          <a:stretch/>
        </p:blipFill>
        <p:spPr bwMode="auto">
          <a:xfrm>
            <a:off x="684000" y="3691287"/>
            <a:ext cx="6568758" cy="5496964"/>
          </a:xfrm>
          <a:prstGeom prst="rect">
            <a:avLst/>
          </a:prstGeom>
          <a:noFill/>
          <a:ln>
            <a:noFill/>
          </a:ln>
          <a:extLst>
            <a:ext uri="{53640926-AAD7-44D8-BBD7-CCE9431645EC}">
              <a14:shadowObscured xmlns:a14="http://schemas.microsoft.com/office/drawing/2010/main"/>
            </a:ext>
          </a:extLst>
        </p:spPr>
      </p:pic>
      <p:pic>
        <p:nvPicPr>
          <p:cNvPr id="6" name="Grafik 5"/>
          <p:cNvPicPr/>
          <p:nvPr/>
        </p:nvPicPr>
        <p:blipFill rotWithShape="1">
          <a:blip r:embed="rId3">
            <a:extLst>
              <a:ext uri="{28A0092B-C50C-407E-A947-70E740481C1C}">
                <a14:useLocalDpi xmlns:a14="http://schemas.microsoft.com/office/drawing/2010/main" val="0"/>
              </a:ext>
            </a:extLst>
          </a:blip>
          <a:srcRect l="1279" t="2948"/>
          <a:stretch/>
        </p:blipFill>
        <p:spPr bwMode="auto">
          <a:xfrm>
            <a:off x="7252758" y="3691287"/>
            <a:ext cx="5095242" cy="54969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23934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Linie"/>
          <p:cNvSpPr/>
          <p:nvPr/>
        </p:nvSpPr>
        <p:spPr>
          <a:xfrm>
            <a:off x="14326" y="1761913"/>
            <a:ext cx="13004802" cy="1"/>
          </a:xfrm>
          <a:prstGeom prst="line">
            <a:avLst/>
          </a:prstGeom>
          <a:ln w="12700">
            <a:solidFill>
              <a:schemeClr val="accent1"/>
            </a:solidFill>
          </a:ln>
        </p:spPr>
        <p:txBody>
          <a:bodyPr lIns="0" tIns="0" rIns="0" bIns="0"/>
          <a:lstStyle/>
          <a:p>
            <a:pPr marL="0" marR="0" defTabSz="650240">
              <a:defRPr sz="1600">
                <a:uFillTx/>
                <a:latin typeface="Helvetica"/>
                <a:ea typeface="Helvetica"/>
                <a:cs typeface="Helvetica"/>
                <a:sym typeface="Helvetica"/>
              </a:defRPr>
            </a:pPr>
            <a:endParaRPr/>
          </a:p>
        </p:txBody>
      </p:sp>
      <p:sp>
        <p:nvSpPr>
          <p:cNvPr id="42" name="Titel"/>
          <p:cNvSpPr>
            <a:spLocks noGrp="1"/>
          </p:cNvSpPr>
          <p:nvPr>
            <p:ph type="title"/>
          </p:nvPr>
        </p:nvSpPr>
        <p:spPr>
          <a:xfrm>
            <a:off x="684000" y="2004059"/>
            <a:ext cx="11664000" cy="985326"/>
          </a:xfrm>
          <a:prstGeom prst="rect">
            <a:avLst/>
          </a:prstGeom>
        </p:spPr>
        <p:txBody>
          <a:bodyPr/>
          <a:lstStyle/>
          <a:p>
            <a:pPr marL="0" marR="0">
              <a:lnSpc>
                <a:spcPct val="90000"/>
              </a:lnSpc>
              <a:spcBef>
                <a:spcPts val="800"/>
              </a:spcBef>
              <a:buClr>
                <a:srgbClr val="000000"/>
              </a:buClr>
              <a:defRPr sz="3600">
                <a:latin typeface="BundesSerif"/>
                <a:ea typeface="BundesSerif"/>
                <a:cs typeface="BundesSerif"/>
                <a:sym typeface="BundesSerif"/>
              </a:defRPr>
            </a:pPr>
            <a:r>
              <a:rPr lang="de-DE" sz="2800" dirty="0"/>
              <a:t>WS1.4: Potentiale und Grenzen von Praxis-Hochschul-Kooperationen in Forschung und Lehre</a:t>
            </a:r>
          </a:p>
        </p:txBody>
      </p:sp>
      <p:sp>
        <p:nvSpPr>
          <p:cNvPr id="43" name="Text"/>
          <p:cNvSpPr>
            <a:spLocks noGrp="1"/>
          </p:cNvSpPr>
          <p:nvPr>
            <p:ph type="body" idx="1"/>
          </p:nvPr>
        </p:nvSpPr>
        <p:spPr>
          <a:xfrm>
            <a:off x="684000" y="3231530"/>
            <a:ext cx="11664000" cy="5956721"/>
          </a:xfrm>
          <a:prstGeom prst="rect">
            <a:avLst/>
          </a:prstGeom>
        </p:spPr>
        <p:txBody>
          <a:bodyPr/>
          <a:lstStyle/>
          <a:p>
            <a:pPr marL="40640" indent="0">
              <a:buClr>
                <a:srgbClr val="000000"/>
              </a:buClr>
              <a:buNone/>
            </a:pPr>
            <a:endParaRPr lang="de-DE" dirty="0" smtClean="0"/>
          </a:p>
          <a:p>
            <a:pPr marL="40640" indent="0">
              <a:buClr>
                <a:srgbClr val="000000"/>
              </a:buClr>
              <a:buNone/>
            </a:pPr>
            <a:endParaRPr lang="de-DE" dirty="0"/>
          </a:p>
          <a:p>
            <a:pPr marL="40640" indent="0">
              <a:buClr>
                <a:srgbClr val="000000"/>
              </a:buClr>
              <a:buNone/>
            </a:pPr>
            <a:endParaRPr lang="de-DE" dirty="0" smtClean="0"/>
          </a:p>
          <a:p>
            <a:pPr marL="40640" indent="0">
              <a:buClr>
                <a:srgbClr val="000000"/>
              </a:buClr>
              <a:buNone/>
            </a:pPr>
            <a:endParaRPr lang="de-DE" dirty="0"/>
          </a:p>
          <a:p>
            <a:pPr marL="40640" indent="0">
              <a:buClr>
                <a:srgbClr val="000000"/>
              </a:buClr>
              <a:buNone/>
            </a:pPr>
            <a:endParaRPr lang="de-DE" dirty="0" smtClean="0"/>
          </a:p>
          <a:p>
            <a:pPr marL="40640" indent="0">
              <a:buClr>
                <a:srgbClr val="000000"/>
              </a:buClr>
              <a:buNone/>
            </a:pPr>
            <a:endParaRPr lang="de-DE" dirty="0"/>
          </a:p>
          <a:p>
            <a:pPr marL="40640" indent="0">
              <a:buClr>
                <a:srgbClr val="000000"/>
              </a:buClr>
              <a:buNone/>
            </a:pPr>
            <a:endParaRPr lang="de-DE" dirty="0" smtClean="0"/>
          </a:p>
          <a:p>
            <a:pPr marL="40640" indent="0">
              <a:buClr>
                <a:srgbClr val="000000"/>
              </a:buClr>
              <a:buNone/>
            </a:pPr>
            <a:endParaRPr lang="de-DE" dirty="0"/>
          </a:p>
          <a:p>
            <a:pPr marL="40640" indent="0">
              <a:buClr>
                <a:srgbClr val="000000"/>
              </a:buClr>
              <a:buNone/>
            </a:pPr>
            <a:endParaRPr lang="de-DE" dirty="0" smtClean="0"/>
          </a:p>
          <a:p>
            <a:pPr marL="40640" indent="0">
              <a:buClr>
                <a:srgbClr val="000000"/>
              </a:buClr>
              <a:buNone/>
            </a:pPr>
            <a:endParaRPr lang="de-DE" dirty="0"/>
          </a:p>
          <a:p>
            <a:pPr marL="40640" indent="0">
              <a:buClr>
                <a:srgbClr val="000000"/>
              </a:buClr>
              <a:buNone/>
            </a:pPr>
            <a:r>
              <a:rPr lang="de-DE" dirty="0" smtClean="0"/>
              <a:t>Das Arbeitspaket Transfer, bearbeitet von der Hochschule für nachhaltige Entwicklung Eberswalde wird gefördert vom </a:t>
            </a:r>
          </a:p>
          <a:p>
            <a:pPr marL="40640" indent="0">
              <a:buClr>
                <a:srgbClr val="000000"/>
              </a:buClr>
              <a:buNone/>
            </a:pPr>
            <a:r>
              <a:rPr lang="de-DE" dirty="0" smtClean="0"/>
              <a:t>Ministerium </a:t>
            </a:r>
            <a:r>
              <a:rPr lang="de-DE" dirty="0"/>
              <a:t>für Wissenschaft, Forschung und </a:t>
            </a:r>
            <a:r>
              <a:rPr lang="en-US" dirty="0" err="1"/>
              <a:t>Kultur</a:t>
            </a:r>
            <a:r>
              <a:rPr lang="en-US" dirty="0"/>
              <a:t> </a:t>
            </a:r>
            <a:r>
              <a:rPr lang="en-US" dirty="0" smtClean="0"/>
              <a:t>des </a:t>
            </a:r>
            <a:r>
              <a:rPr lang="en-US" dirty="0" err="1"/>
              <a:t>Landes</a:t>
            </a:r>
            <a:r>
              <a:rPr lang="en-US" dirty="0"/>
              <a:t> Brandenburg.</a:t>
            </a:r>
            <a:endParaRPr dirty="0"/>
          </a:p>
        </p:txBody>
      </p:sp>
      <p:pic>
        <p:nvPicPr>
          <p:cNvPr id="7" name="Grafik 6" descr="Bildergebnis für MWFK Logo download">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45" y="5389419"/>
            <a:ext cx="2031491" cy="1881090"/>
          </a:xfrm>
          <a:prstGeom prst="rect">
            <a:avLst/>
          </a:prstGeom>
          <a:noFill/>
          <a:ln>
            <a:noFill/>
          </a:ln>
        </p:spPr>
      </p:pic>
    </p:spTree>
    <p:extLst>
      <p:ext uri="{BB962C8B-B14F-4D97-AF65-F5344CB8AC3E}">
        <p14:creationId xmlns:p14="http://schemas.microsoft.com/office/powerpoint/2010/main" val="323681287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3175" cap="flat">
          <a:solidFill>
            <a:srgbClr val="000000"/>
          </a:solidFill>
          <a:prstDash val="solid"/>
          <a:round/>
        </a:ln>
        <a:effectLst/>
        <a:sp3d/>
      </a:spPr>
      <a:bodyPr rot="0" spcFirstLastPara="1" vertOverflow="overflow" horzOverflow="overflow" vert="horz" wrap="square" lIns="54186" tIns="54186" rIns="54186" bIns="54186" numCol="1" spcCol="38100" rtlCol="0" anchor="ctr">
        <a:spAutoFit/>
      </a:bodyPr>
      <a:lstStyle>
        <a:defPPr marL="57799" marR="57799" indent="0" algn="l" defTabSz="130048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4186" tIns="54186" rIns="54186" bIns="54186" numCol="1" spcCol="38100" rtlCol="0" anchor="ctr">
        <a:spAutoFit/>
      </a:bodyPr>
      <a:lstStyle>
        <a:defPPr marL="57799" marR="57799" indent="0" algn="l" defTabSz="130048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3175" cap="flat">
          <a:solidFill>
            <a:srgbClr val="000000"/>
          </a:solidFill>
          <a:prstDash val="solid"/>
          <a:round/>
        </a:ln>
        <a:effectLst/>
        <a:sp3d/>
      </a:spPr>
      <a:bodyPr rot="0" spcFirstLastPara="1" vertOverflow="overflow" horzOverflow="overflow" vert="horz" wrap="square" lIns="54186" tIns="54186" rIns="54186" bIns="54186" numCol="1" spcCol="38100" rtlCol="0" anchor="ctr">
        <a:spAutoFit/>
      </a:bodyPr>
      <a:lstStyle>
        <a:defPPr marL="57799" marR="57799" indent="0" algn="l" defTabSz="130048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4186" tIns="54186" rIns="54186" bIns="54186" numCol="1" spcCol="38100" rtlCol="0" anchor="ctr">
        <a:spAutoFit/>
      </a:bodyPr>
      <a:lstStyle>
        <a:defPPr marL="57799" marR="57799" indent="0" algn="l" defTabSz="130048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781</Words>
  <Application>Microsoft Office PowerPoint</Application>
  <PresentationFormat>Benutzerdefiniert</PresentationFormat>
  <Paragraphs>38</Paragraphs>
  <Slides>8</Slides>
  <Notes>0</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White</vt:lpstr>
      <vt:lpstr>PowerPoint-Präsentation</vt:lpstr>
      <vt:lpstr>WS1.4: Potentiale und Grenzen von Praxis-Hochschul-Kooperationen in Forschung und Lehre</vt:lpstr>
      <vt:lpstr>WS1.4: Potentiale und Grenzen von Praxis-Hochschul-Kooperationen in Forschung und Lehre</vt:lpstr>
      <vt:lpstr>WS1.4: Potentiale und Grenzen von Praxis-Hochschul-Kooperationen in Forschung und Lehre</vt:lpstr>
      <vt:lpstr>WS1.4: Potentiale und Grenzen von Praxis-Hochschul-Kooperationen in Forschung und Lehre</vt:lpstr>
      <vt:lpstr>WS1.4: Potentiale und Grenzen von Praxis-Hochschul-Kooperationen in Forschung und Lehre</vt:lpstr>
      <vt:lpstr>WS1.4: Potentiale und Grenzen von Praxis-Hochschul-Kooperationen in Forschung und Lehre</vt:lpstr>
      <vt:lpstr>WS1.4: Potentiale und Grenzen von Praxis-Hochschul-Kooperationen in Forschung und Lehre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Guled, Fr.  TZ-IBB-NKE</dc:creator>
  <cp:lastModifiedBy>Twarok, Jana</cp:lastModifiedBy>
  <cp:revision>34</cp:revision>
  <dcterms:modified xsi:type="dcterms:W3CDTF">2018-08-09T12:53:17Z</dcterms:modified>
</cp:coreProperties>
</file>